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98" r:id="rId3"/>
    <p:sldId id="258" r:id="rId4"/>
    <p:sldId id="283" r:id="rId5"/>
    <p:sldId id="299" r:id="rId6"/>
    <p:sldId id="285" r:id="rId7"/>
    <p:sldId id="301" r:id="rId8"/>
    <p:sldId id="300" r:id="rId9"/>
    <p:sldId id="281" r:id="rId10"/>
    <p:sldId id="315" r:id="rId11"/>
    <p:sldId id="261" r:id="rId12"/>
    <p:sldId id="284" r:id="rId13"/>
    <p:sldId id="287" r:id="rId14"/>
    <p:sldId id="302" r:id="rId15"/>
    <p:sldId id="303" r:id="rId16"/>
    <p:sldId id="286" r:id="rId17"/>
    <p:sldId id="304" r:id="rId18"/>
    <p:sldId id="289" r:id="rId19"/>
    <p:sldId id="290" r:id="rId20"/>
    <p:sldId id="291" r:id="rId21"/>
    <p:sldId id="292" r:id="rId22"/>
    <p:sldId id="288" r:id="rId23"/>
    <p:sldId id="307" r:id="rId24"/>
    <p:sldId id="306" r:id="rId25"/>
    <p:sldId id="263" r:id="rId26"/>
    <p:sldId id="274" r:id="rId27"/>
    <p:sldId id="316" r:id="rId28"/>
    <p:sldId id="269" r:id="rId29"/>
    <p:sldId id="272" r:id="rId30"/>
    <p:sldId id="293" r:id="rId31"/>
    <p:sldId id="314" r:id="rId32"/>
    <p:sldId id="297" r:id="rId33"/>
    <p:sldId id="296" r:id="rId34"/>
    <p:sldId id="31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8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3" autoAdjust="0"/>
    <p:restoredTop sz="94238" autoAdjust="0"/>
  </p:normalViewPr>
  <p:slideViewPr>
    <p:cSldViewPr snapToGrid="0">
      <p:cViewPr varScale="1">
        <p:scale>
          <a:sx n="98" d="100"/>
          <a:sy n="98" d="100"/>
        </p:scale>
        <p:origin x="90" y="222"/>
      </p:cViewPr>
      <p:guideLst/>
    </p:cSldViewPr>
  </p:slideViewPr>
  <p:notesTextViewPr>
    <p:cViewPr>
      <p:scale>
        <a:sx n="1" d="1"/>
        <a:sy n="1" d="1"/>
      </p:scale>
      <p:origin x="0" y="0"/>
    </p:cViewPr>
  </p:notesTextViewPr>
  <p:sorterViewPr>
    <p:cViewPr>
      <p:scale>
        <a:sx n="56" d="100"/>
        <a:sy n="56" d="100"/>
      </p:scale>
      <p:origin x="0" y="-10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3BE565-493D-4894-B33D-3CB7BD69E8B9}" type="datetimeFigureOut">
              <a:rPr lang="en-US" smtClean="0"/>
              <a:t>8/28/2026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95C29E-4E37-46F6-9BE6-ACA8E468FB3A}" type="slidenum">
              <a:rPr lang="en-US" smtClean="0"/>
              <a:t>‹#›</a:t>
            </a:fld>
            <a:endParaRPr lang="en-US"/>
          </a:p>
        </p:txBody>
      </p:sp>
    </p:spTree>
    <p:extLst>
      <p:ext uri="{BB962C8B-B14F-4D97-AF65-F5344CB8AC3E}">
        <p14:creationId xmlns:p14="http://schemas.microsoft.com/office/powerpoint/2010/main" val="1608624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95C29E-4E37-46F6-9BE6-ACA8E468FB3A}" type="slidenum">
              <a:rPr lang="en-US" smtClean="0"/>
              <a:t>13</a:t>
            </a:fld>
            <a:endParaRPr lang="en-US"/>
          </a:p>
        </p:txBody>
      </p:sp>
    </p:spTree>
    <p:extLst>
      <p:ext uri="{BB962C8B-B14F-4D97-AF65-F5344CB8AC3E}">
        <p14:creationId xmlns:p14="http://schemas.microsoft.com/office/powerpoint/2010/main" val="26901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D6A6CB-6A65-4E39-83CE-2A7648BE060E}" type="slidenum">
              <a:rPr lang="en-US" smtClean="0"/>
              <a:t>28</a:t>
            </a:fld>
            <a:endParaRPr lang="en-US"/>
          </a:p>
        </p:txBody>
      </p:sp>
    </p:spTree>
    <p:extLst>
      <p:ext uri="{BB962C8B-B14F-4D97-AF65-F5344CB8AC3E}">
        <p14:creationId xmlns:p14="http://schemas.microsoft.com/office/powerpoint/2010/main" val="3187643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28BF-352B-82D8-ECDB-BC0978D68F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8BC7C4-F79D-E789-1FF6-16F3F8AFA0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4FABF1-EEAF-2A9E-BF05-ED915A9B7D9A}"/>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5" name="Footer Placeholder 4">
            <a:extLst>
              <a:ext uri="{FF2B5EF4-FFF2-40B4-BE49-F238E27FC236}">
                <a16:creationId xmlns:a16="http://schemas.microsoft.com/office/drawing/2014/main" id="{65848DA7-0EDF-49AD-FA0D-4DE82A4DF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71DBAF-CDDF-6A7D-CA0F-C4E19D9987AB}"/>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584449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2B3D1-754F-1292-BE6D-70114D4929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355BC3-60C8-2C69-D3ED-256E7D5A89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0BC114-4928-F913-DB57-CD8C65C5E3C2}"/>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5" name="Footer Placeholder 4">
            <a:extLst>
              <a:ext uri="{FF2B5EF4-FFF2-40B4-BE49-F238E27FC236}">
                <a16:creationId xmlns:a16="http://schemas.microsoft.com/office/drawing/2014/main" id="{F9819D6E-5B78-50FD-B569-D00BF2158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DA75F-EAF9-2D24-6106-7F4C496659DC}"/>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1034153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A5797-0239-278B-15CB-32978D8AC5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8E118C-7539-0DA2-060C-E56FEE6CB9F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A5D30F-EE42-B966-ADC3-568B3334CFCA}"/>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5" name="Footer Placeholder 4">
            <a:extLst>
              <a:ext uri="{FF2B5EF4-FFF2-40B4-BE49-F238E27FC236}">
                <a16:creationId xmlns:a16="http://schemas.microsoft.com/office/drawing/2014/main" id="{7DB0B3C6-6463-4183-2209-E52EBC4C82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594A49-3CE8-B6B2-0C24-0BBE58268F63}"/>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2589146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08B61-DC90-8849-3548-2F3BFD22A8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0CDD95-DA2F-C372-3C94-E526F383A4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779C3D-941F-3EC6-5B5F-D0D7C7C442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A407C-71AA-DFF2-9BE4-0F4A8492B0F1}"/>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6" name="Footer Placeholder 5">
            <a:extLst>
              <a:ext uri="{FF2B5EF4-FFF2-40B4-BE49-F238E27FC236}">
                <a16:creationId xmlns:a16="http://schemas.microsoft.com/office/drawing/2014/main" id="{C3D46F30-E563-D955-8D60-F1D2F7687E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A6EE68-B013-77B2-C47E-8BAA7C4736B4}"/>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81921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3C43C-E94D-AC46-C619-19F2CBB0D2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9FFB99-D82C-2646-F549-ED1C6D75AD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7D59AC-E0DA-5E15-BC79-13C960C205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93862D-662F-1C1C-9803-68DA9C57CF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7541F8-C2BC-3FFB-CDF3-4014204937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1FF105-6B02-6664-855E-9DC975E5DF94}"/>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8" name="Footer Placeholder 7">
            <a:extLst>
              <a:ext uri="{FF2B5EF4-FFF2-40B4-BE49-F238E27FC236}">
                <a16:creationId xmlns:a16="http://schemas.microsoft.com/office/drawing/2014/main" id="{028DF7F8-ECF7-5794-B531-F2F4C0F4EA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31C33B-EB8F-81A5-A0A8-54FA45741B3B}"/>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3484073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AF5A4-561F-43BE-A9E2-9F03A300A3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90AFA9-9DD0-C803-57FC-558B10A7BACC}"/>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4" name="Footer Placeholder 3">
            <a:extLst>
              <a:ext uri="{FF2B5EF4-FFF2-40B4-BE49-F238E27FC236}">
                <a16:creationId xmlns:a16="http://schemas.microsoft.com/office/drawing/2014/main" id="{F270477E-6140-DA34-E437-C9D3DC5541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9304F3-4ABA-07D3-0277-A37B9EAB20CB}"/>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3359923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3D7890-1106-4C74-A153-A7C7C4C4DE59}"/>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3" name="Footer Placeholder 2">
            <a:extLst>
              <a:ext uri="{FF2B5EF4-FFF2-40B4-BE49-F238E27FC236}">
                <a16:creationId xmlns:a16="http://schemas.microsoft.com/office/drawing/2014/main" id="{72AC430B-5482-BF99-0E53-C4D7B18DAB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0D8B42-2FD4-ED11-81EE-1A2766C91870}"/>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3602876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3B99C-FBF3-5D83-47C5-DE23D74FB2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8D731B-D331-FFC1-F274-49147D7230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D0F281-AD05-6D2F-5153-85891D38FD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914E3B-BEBF-76F3-BCE5-8E638A5F6D1E}"/>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6" name="Footer Placeholder 5">
            <a:extLst>
              <a:ext uri="{FF2B5EF4-FFF2-40B4-BE49-F238E27FC236}">
                <a16:creationId xmlns:a16="http://schemas.microsoft.com/office/drawing/2014/main" id="{F6B0D8B5-934A-2835-A183-E694452D5C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8343B7-67BB-80C4-CAC2-4B8888A723F7}"/>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2222356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E3D25-2FBF-47B1-11A5-DB7B171AD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2D999A-5A98-19BB-082E-1BD9174927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40887C-C648-5688-DC35-C10672DBC7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46D9C6-D794-28CA-B347-4891BB7BECF3}"/>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6" name="Footer Placeholder 5">
            <a:extLst>
              <a:ext uri="{FF2B5EF4-FFF2-40B4-BE49-F238E27FC236}">
                <a16:creationId xmlns:a16="http://schemas.microsoft.com/office/drawing/2014/main" id="{A4CC9A9A-6644-4C67-8889-DDA4221CB9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0B16ED-ED1A-49E4-EF4B-31A77FD056E2}"/>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322913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2CFAA-6AB2-01A5-C5FB-4AB4E20CC1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254468-9583-61EE-CC32-E9B200CB83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4F47F1-C38D-4547-F799-BB5953EB61EE}"/>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5" name="Footer Placeholder 4">
            <a:extLst>
              <a:ext uri="{FF2B5EF4-FFF2-40B4-BE49-F238E27FC236}">
                <a16:creationId xmlns:a16="http://schemas.microsoft.com/office/drawing/2014/main" id="{CD0250B4-1CD9-E634-2DB9-1148BEEC4E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1AD3BA-1143-95B9-08D9-46039DD3AA75}"/>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3378327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57FA48-3B08-0C79-0C7E-836F8DFEC5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4B5202-A84C-0335-3B3D-7272F1543E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8A250A-D49C-6891-D6D9-56D2455A0BEE}"/>
              </a:ext>
            </a:extLst>
          </p:cNvPr>
          <p:cNvSpPr>
            <a:spLocks noGrp="1"/>
          </p:cNvSpPr>
          <p:nvPr>
            <p:ph type="dt" sz="half" idx="10"/>
          </p:nvPr>
        </p:nvSpPr>
        <p:spPr/>
        <p:txBody>
          <a:bodyPr/>
          <a:lstStyle/>
          <a:p>
            <a:fld id="{A6471D16-7EB6-4B0B-9A3F-1EE3DBDB577F}" type="datetimeFigureOut">
              <a:rPr lang="en-US" smtClean="0"/>
              <a:t>8/28/2026</a:t>
            </a:fld>
            <a:endParaRPr lang="en-US"/>
          </a:p>
        </p:txBody>
      </p:sp>
      <p:sp>
        <p:nvSpPr>
          <p:cNvPr id="5" name="Footer Placeholder 4">
            <a:extLst>
              <a:ext uri="{FF2B5EF4-FFF2-40B4-BE49-F238E27FC236}">
                <a16:creationId xmlns:a16="http://schemas.microsoft.com/office/drawing/2014/main" id="{1DF82DAB-3348-4ABC-9AA6-ABED2C84D2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C8F875-2D5E-391E-EEBB-0209CD7FC95E}"/>
              </a:ext>
            </a:extLst>
          </p:cNvPr>
          <p:cNvSpPr>
            <a:spLocks noGrp="1"/>
          </p:cNvSpPr>
          <p:nvPr>
            <p:ph type="sldNum" sz="quarter" idx="12"/>
          </p:nvPr>
        </p:nvSpPr>
        <p:spPr/>
        <p:txBody>
          <a:bodyPr/>
          <a:lstStyle/>
          <a:p>
            <a:fld id="{5F261914-AB13-4EBB-9E9C-AFDEDDB1C0BD}" type="slidenum">
              <a:rPr lang="en-US" smtClean="0"/>
              <a:t>‹#›</a:t>
            </a:fld>
            <a:endParaRPr lang="en-US"/>
          </a:p>
        </p:txBody>
      </p:sp>
    </p:spTree>
    <p:extLst>
      <p:ext uri="{BB962C8B-B14F-4D97-AF65-F5344CB8AC3E}">
        <p14:creationId xmlns:p14="http://schemas.microsoft.com/office/powerpoint/2010/main" val="638658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B60B2D-B080-441C-4BFD-3769BD6E85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711401-9053-5431-CDCA-81F5EAFFC8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DC9AD-DB17-6762-466A-F1A27862B7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471D16-7EB6-4B0B-9A3F-1EE3DBDB577F}" type="datetimeFigureOut">
              <a:rPr lang="en-US" smtClean="0"/>
              <a:t>8/28/2026</a:t>
            </a:fld>
            <a:endParaRPr lang="en-US"/>
          </a:p>
        </p:txBody>
      </p:sp>
      <p:sp>
        <p:nvSpPr>
          <p:cNvPr id="5" name="Footer Placeholder 4">
            <a:extLst>
              <a:ext uri="{FF2B5EF4-FFF2-40B4-BE49-F238E27FC236}">
                <a16:creationId xmlns:a16="http://schemas.microsoft.com/office/drawing/2014/main" id="{F0526BBC-378B-1CBF-999F-96A9D4C433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192FE3-EBD9-BC3C-A84D-0C5650BF76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F261914-AB13-4EBB-9E9C-AFDEDDB1C0BD}" type="slidenum">
              <a:rPr lang="en-US" smtClean="0"/>
              <a:t>‹#›</a:t>
            </a:fld>
            <a:endParaRPr lang="en-US"/>
          </a:p>
        </p:txBody>
      </p:sp>
    </p:spTree>
    <p:extLst>
      <p:ext uri="{BB962C8B-B14F-4D97-AF65-F5344CB8AC3E}">
        <p14:creationId xmlns:p14="http://schemas.microsoft.com/office/powerpoint/2010/main" val="2628444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freesvg.org/pixel-art-thumbs-up-vector-illustration"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freesvg.org/pixel-art-thumbs-up-vector-illustration"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www.dhs.wisconsin.gov/forwardhealth/partners/federal-changes.htm" TargetMode="External"/><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image" Target="../media/image2.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economicsobservatory.com/does-covid-19-change-the-value-of-vaccines"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tel:+16082611455" TargetMode="External"/><Relationship Id="rId2" Type="http://schemas.openxmlformats.org/officeDocument/2006/relationships/hyperlink" Target="https://coveringwi.org/" TargetMode="External"/><Relationship Id="rId1" Type="http://schemas.openxmlformats.org/officeDocument/2006/relationships/slideLayout" Target="../slideLayouts/slideLayout2.xml"/><Relationship Id="rId6" Type="http://schemas.openxmlformats.org/officeDocument/2006/relationships/hyperlink" Target="https://pixabay.com/fr/question-point-d-interrogation-or-634903/" TargetMode="External"/><Relationship Id="rId5" Type="http://schemas.openxmlformats.org/officeDocument/2006/relationships/image" Target="../media/image12.png"/><Relationship Id="rId4" Type="http://schemas.openxmlformats.org/officeDocument/2006/relationships/hyperlink" Target="tel:8779426837"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hyperlink" Target="https://www.dhs.wisconsin.gov/adrc/index.ht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dhs.wisconsin.gov/adrc/contacts.htm"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secure-web.cisco.com/1ININx3YrLw-sWLUsfH_x96MBGz-pSopJ-AlLJA9zNziw1DyqHurALBztqaATszxRKJZA0lNpe2rvBivfFHtosTGwLjR9soQiYLfpkNQwmpfI7PK1CJ5ICPZ-wZGsJh6DPmGYOlgt1cRQdnt96ZiKg5RUueY4Go2Y2k2PvFxoxn1pqcVlu-AYs_3UWsFpG1YrK2BoisnfpsmmnDCGLHNfMGCLduB2CoE-UAG4Jhi-49B7IKc_VFMlohH7gcYtv4yoRK--QfBPIiP3g1xjSNgrjy7CgjH8oaL3OpEJtthvkjeSXn2PGexg_97iaPqoY1_4/https%3A%2F%2Furldefense.com%2Fv3%2F__https%3A%2Fwww.wphca.org%2Fwho-we-serve%2Ffind-a-community-health-center__%3B%21%21PrVBqlTvcBbYrqSF%21AfDj-UGDxmkLXH0A9LVu0UoLq8gf6UREcOD-9gQuXVZiAc4M1BdzNMqe7LftAdUhgq-AdugH2KWPsggmqK6pMmccSRoZVwqpKeZI8A%24" TargetMode="External"/><Relationship Id="rId7" Type="http://schemas.openxmlformats.org/officeDocument/2006/relationships/image" Target="../media/image19.jpeg"/><Relationship Id="rId2" Type="http://schemas.openxmlformats.org/officeDocument/2006/relationships/hyperlink" Target="https://coveringwi.org/"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secure-web.cisco.com/1rTvoePMEEtSocPdfXzMAmDRNH17ck5lBezjcmGuKQwBCSUzlAeSvu23gA1hJ5MKAh2orAXxCS7o1BtlfXVbpK5zwxoN9PWDGpKaUMBU9N2aP864oz1DtipGoolK8mqUp2F9DXZ-Ve_1EuDvL26GAov7G1onEPz9oL94rcoQfMs1ol_BuVFZZnBmixJxedU5H-sCG6a-uMgCtoklhcbAXaatooUju8UKpJqgoyKpGhAwzCiQFC5p2ilsSTKXG1p8XhKdOkh-5xKOsionQBmrmAuHA1Hp8Uap4HC6x1vMiezq-0MkP6njfv7HvcNfRhOm1/https%3A%2F%2Furldefense.com%2Fv3%2F__https%3A%2Fwww.wafcclinics.org%2Ffind-a-clinic.html__%3B%21%21PrVBqlTvcBbYrqSF%21AfDj-UGDxmkLXH0A9LVu0UoLq8gf6UREcOD-9gQuXVZiAc4M1BdzNMqe7LftAdUhgq-AdugH2KWPsggmqK6pMmccSRoZVwoTRqEoWg%24" TargetMode="External"/><Relationship Id="rId4" Type="http://schemas.openxmlformats.org/officeDocument/2006/relationships/hyperlink" Target="https://www.dcpfrontier.com/" TargetMode="External"/><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urldefense.com/v3/__https:/www.dhs.wisconsin.gov/immunization/vfc-parent.htm__;!!PrVBqlTvcBbYrqSF!BfgJ7TMNMumTQuSVuGzieMTe0mU9KD89DLI7mJ1cxvOokRVjIt7M1RWlUO18tkN4GLucM2vroyozZxlfnQiJP6HT-7uL$"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urldefense.com/v3/__https:/secure-web.cisco.com/1BaCK8yy7RKZqaKHZDP6tAuC3BG1PuNwP0ldM_jD3m5g9sP1ssYroLov2qCVJ-rmB_4BK8VQb0SF2UvUo2hXYWPUkYS24d7eWvbFXdMoENFB7FEV9Goea7OGnDA0UM_l1sL2600QXLN3umpI9H01IqVFn4NCtoG-hr5IK2u5HjXg5xYOee39cscqd_apV0Wxj7oa81duB0WI-t0jCBoyR3GnMZ_pCayNDR-yRThD9VvQV5BtLIr5arw0uK7ovW0vZ6JMnBvKGSSacu0WZrz8bU92vSB_cKwXPa_rvdAQpphvI9wJx4gByiWxTuTUlhlZ1/https*3A*2F*2Fwww.hungertaskforce.org*2Fwhat-we-do*2Fmobile-market*2F__;JSUlJSUl!!PrVBqlTvcBbYrqSF!BfgJ7TMNMumTQuSVuGzieMTe0mU9KD89DLI7mJ1cxvOokRVjIt7M1RWlUO18tkN4GLucM2vroyozZxlfnQiJP0nMpGx5$" TargetMode="External"/><Relationship Id="rId2" Type="http://schemas.openxmlformats.org/officeDocument/2006/relationships/hyperlink" Target="https://urldefense.com/v3/__https:/secure-web.cisco.com/13m9TJLME4nCBUY2SHdi8_DvTkWaS9K1jAUokgX0f8Ppx2x8YrL_Mlf86QoqIZhZy9Um5M_K1rEs_XCXZmzXdA5sW0V6_lPH0HLMeBjZNchHFcoRoi5SiZWCHnVb5YQIx3a1U37HQ3UG4pBkgjbIxn0NHaXyui2DT9MpTWoA-3yHZkO-v4xubS-6WXUvIqodYNrlnjcXJXnq9fnHMsdwRfK_4uPXiA90CQHzolBymvo44xEyhRRTS_ZNg1A-LhDuE5HFD9YXY7Rna1wwByEsoBPZHA2vYt7wCec7aZBL5NFXWG0CEnkxt0oq1q_EkeI-p/https*3A*2F*2Fmchcwi.org*2Fpatient-resources__;JSUlJQ!!PrVBqlTvcBbYrqSF!BfgJ7TMNMumTQuSVuGzieMTe0mU9KD89DLI7mJ1cxvOokRVjIt7M1RWlUO18tkN4GLucM2vroyozZxlfnQiJP-cNrq8p$" TargetMode="Externa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hyperlink" Target="https://urldefense.com/v3/__https:/secure-web.cisco.com/1BcQP60hL-lz8aF8b5bA3H78v_Ibzcz0IOsnB77TOk2WE_ppYKLUEC8AAt_ZadmcEvSJWpKoMZl0WGlleRAbiKgsw8Gy9zX3_DyfaMQNLF1D8bhoghb2lfQBM-Ekl5TLIXV9cO8-FFh-38t2vNYhS36VCoBeHXcYnyh9BZ3ilHqf43xnwn5besmzNB0frg8UlTnhuahaf_7k5UNsq8OefVW_ndX6hUkaPOrE-UeFRi17sIGRZGY6RjRBtK9lA22bkspOHJiRxq-yD301Jhofc9jrt60bzSSMuCaV0_wm2kxH27QFaXdYvfPzNE28p5iJ4/https*3A*2F*2Fwww.hungertaskforce.org*2Fabout-hunger*2Ffederal-nutrition-programs*2Fcommodity-supplemental-food-program*2F__;JSUlJSUlJQ!!PrVBqlTvcBbYrqSF!BfgJ7TMNMumTQuSVuGzieMTe0mU9KD89DLI7mJ1cxvOokRVjIt7M1RWlUO18tkN4GLucM2vroyozZxlfnQiJPxrKVDbI$"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secure-web.cisco.com/1CJS3_Cl7Jtv6WysKIDfSWn4iy041pwLAX8Fd3mOijM_F3Tv67bOV49R8_FJEmEMo4nN2fTvrt9eQIxWu_Sb77Sv00D5e-H_TdGSN6v9hcWwDPctUP31UDPD97bmMH1sPfww2Y-pPXMvxuvxom4CgmPWPiuGuUn3Yq0OTTFHK775DzzQhCKr-mM8jT4jm3TPbRr7P1rsNzBVhgTPCWUaBDb8nFWfTMwm4vnZkrsAXMltIbH7ITucRT2yHvOa5imOwRUAlVNDZYyR6ROUVzQUHFoGj7F0oQLJ6H7joIDb4edX7i04-i35FDB05H4dn6WK2/https%3A%2F%2Furldefense.com%2Fv3%2F__https%3A%2Fwww.dhs.wisconsin.gov%2Fforwardhealth%2Femergency-services.htm__%3B%21%21PrVBqlTvcBbYrqSF%21AfDj-UGDxmkLXH0A9LVu0UoLq8gf6UREcOD-9gQuXVZiAc4M1BdzNMqe7LftAdUhgq-AdugH2KWPsggmqK6pMmccSRoZVwqT_m8BNA%24"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publicdomainpictures.net/view-image.php?image=89055&amp;picture=sinal-da-emergencia-em-hospital" TargetMode="External"/><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hyperlink" Target="https://creativecommons.org/licenses/by-nc-sa/3.0/" TargetMode="External"/><Relationship Id="rId5" Type="http://schemas.openxmlformats.org/officeDocument/2006/relationships/hyperlink" Target="https://heidicohen.com/what-digital-marketing-and-hospitals-have-in-common/" TargetMode="External"/><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s://youtu.be/6t0_dOiqpQM" TargetMode="External"/><Relationship Id="rId13" Type="http://schemas.openxmlformats.org/officeDocument/2006/relationships/hyperlink" Target="https://youtu.be/27wPpW25ZbI" TargetMode="External"/><Relationship Id="rId3" Type="http://schemas.openxmlformats.org/officeDocument/2006/relationships/hyperlink" Target="https://youtu.be/aMP-65nDuRg" TargetMode="External"/><Relationship Id="rId7" Type="http://schemas.openxmlformats.org/officeDocument/2006/relationships/hyperlink" Target="https://youtu.be/2rerhihvPDk" TargetMode="External"/><Relationship Id="rId12" Type="http://schemas.openxmlformats.org/officeDocument/2006/relationships/hyperlink" Target="https://youtu.be/w1EIii3K6VY" TargetMode="External"/><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hyperlink" Target="https://youtu.be/egD3EMzxBn0" TargetMode="External"/><Relationship Id="rId11" Type="http://schemas.openxmlformats.org/officeDocument/2006/relationships/hyperlink" Target="https://youtu.be/6XV8EeDn_0s" TargetMode="External"/><Relationship Id="rId5" Type="http://schemas.openxmlformats.org/officeDocument/2006/relationships/hyperlink" Target="https://youtu.be/3XMf9IbRTro" TargetMode="External"/><Relationship Id="rId10" Type="http://schemas.openxmlformats.org/officeDocument/2006/relationships/hyperlink" Target="https://youtu.be/8M4lWeSNJgA" TargetMode="External"/><Relationship Id="rId4" Type="http://schemas.openxmlformats.org/officeDocument/2006/relationships/hyperlink" Target="https://youtu.be/frG8H1zdr-g" TargetMode="External"/><Relationship Id="rId9" Type="http://schemas.openxmlformats.org/officeDocument/2006/relationships/hyperlink" Target="https://youtu.be/kx9m3N7srB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betterhealthwhileaging.net/tag/medication/" TargetMode="External"/><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hyperlink" Target="https://www.needymeds.org/search-programs?initialSearchTab=drugs" TargetMode="External"/><Relationship Id="rId1" Type="http://schemas.openxmlformats.org/officeDocument/2006/relationships/slideLayout" Target="../slideLayouts/slideLayout2.xml"/><Relationship Id="rId4" Type="http://schemas.openxmlformats.org/officeDocument/2006/relationships/hyperlink" Target="https://betterhealthwhileaging.net/tag/medicatio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https://openclipart.org/detail/28689/no-sign"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hyperlink" Target="https://www.dhs.wisconsin.gov/forwardhealth/partners/federal-changes.htm" TargetMode="External"/><Relationship Id="rId7" Type="http://schemas.openxmlformats.org/officeDocument/2006/relationships/hyperlink" Target="https://clemsonwire.usatoday.com/story/news/local/2018/01/04/charlotte-food-pantry-raising-money-new-building-need-food-assistance-rises/997245001/" TargetMode="External"/><Relationship Id="rId2" Type="http://schemas.openxmlformats.org/officeDocument/2006/relationships/hyperlink" Target="https://vimeo.com/1191657400?share=copy&amp;fl=sv&amp;fe=ci" TargetMode="Externa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hyperlink" Target="https://www.dhs.wisconsin.gov/foodshare/index.htm" TargetMode="External"/><Relationship Id="rId4" Type="http://schemas.openxmlformats.org/officeDocument/2006/relationships/hyperlink" Target="https://www.dhs.wisconsin.gov/foodshare/news.htm" TargetMode="External"/><Relationship Id="rId9" Type="http://schemas.openxmlformats.org/officeDocument/2006/relationships/hyperlink" Target="https://www.cincinnati.com/story/news/nonprofits/2026/02/25/royston-food-pantry-for-those-in-need-has-distribution-day-in-royston/88844537007/"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modernfarmer.com/2024/09/californias-food-recovery-new/" TargetMode="External"/><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hyperlink" Target="https://www.nourishmke.org/find-food/vliet/" TargetMode="External"/><Relationship Id="rId13" Type="http://schemas.openxmlformats.org/officeDocument/2006/relationships/hyperlink" Target="https://mccwi.org/" TargetMode="External"/><Relationship Id="rId18" Type="http://schemas.openxmlformats.org/officeDocument/2006/relationships/image" Target="../media/image42.svg"/><Relationship Id="rId3" Type="http://schemas.openxmlformats.org/officeDocument/2006/relationships/hyperlink" Target="https://www.bing.com/ck/a?!&amp;&amp;p=c16ce58d7768f17eb3a3e8c7d64947ce665fde2bdc2dee809ae891a71fe41dc8JmltdHM9MTc4NjQ5MjgwMA&amp;ptn=3&amp;ver=2&amp;hsh=4&amp;fclid=36d2ef4d-f976-66e0-2c22-f8d8f8e967b0&amp;psq=Reiske+Park+Farmers+Market+&amp;u=a1aHR0cHM6Ly93d3cuZmFjZWJvb2suY29tL3Byb2ZpbGUucGhwLz9pZD02MTU3NzcxNDkyNzU0Ng" TargetMode="External"/><Relationship Id="rId7" Type="http://schemas.openxmlformats.org/officeDocument/2006/relationships/hyperlink" Target="https://www.nourishmke.org/find-food/orchard/" TargetMode="External"/><Relationship Id="rId12" Type="http://schemas.openxmlformats.org/officeDocument/2006/relationships/hyperlink" Target="https://kinshipmke.org/" TargetMode="External"/><Relationship Id="rId17" Type="http://schemas.openxmlformats.org/officeDocument/2006/relationships/image" Target="../media/image41.svg"/><Relationship Id="rId2" Type="http://schemas.openxmlformats.org/officeDocument/2006/relationships/hyperlink" Target="https://ebenezerstoneministries.org/" TargetMode="External"/><Relationship Id="rId16" Type="http://schemas.openxmlformats.org/officeDocument/2006/relationships/image" Target="../media/image40.svg"/><Relationship Id="rId1" Type="http://schemas.openxmlformats.org/officeDocument/2006/relationships/slideLayout" Target="../slideLayouts/slideLayout4.xml"/><Relationship Id="rId6" Type="http://schemas.openxmlformats.org/officeDocument/2006/relationships/hyperlink" Target="https://www.nourishmke.org/find-food/mitchell/" TargetMode="External"/><Relationship Id="rId11" Type="http://schemas.openxmlformats.org/officeDocument/2006/relationships/hyperlink" Target="https://somaliresourcesofmke.org/services" TargetMode="External"/><Relationship Id="rId5" Type="http://schemas.openxmlformats.org/officeDocument/2006/relationships/hyperlink" Target="https://www.nourishmke.org/find-food/fond-du-lac/" TargetMode="External"/><Relationship Id="rId15" Type="http://schemas.openxmlformats.org/officeDocument/2006/relationships/hyperlink" Target="https://www.hananrrg.org/" TargetMode="External"/><Relationship Id="rId10" Type="http://schemas.openxmlformats.org/officeDocument/2006/relationships/hyperlink" Target="https://www.resourcesandbeyond.org/" TargetMode="External"/><Relationship Id="rId4" Type="http://schemas.openxmlformats.org/officeDocument/2006/relationships/hyperlink" Target="https://www.nourishmke.org/find-food/" TargetMode="External"/><Relationship Id="rId9" Type="http://schemas.openxmlformats.org/officeDocument/2006/relationships/hyperlink" Target="https://www.coa-yfc.org/food-pantry-diaper-bank" TargetMode="External"/><Relationship Id="rId14" Type="http://schemas.openxmlformats.org/officeDocument/2006/relationships/hyperlink" Target="https://www.stanthony.cc/peoples-table"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youtu.be/0vdD3PVJiio?si=xDRpZD92TTSu32jJ" TargetMode="External"/><Relationship Id="rId13" Type="http://schemas.openxmlformats.org/officeDocument/2006/relationships/hyperlink" Target="https://youtu.be/ymAjkgjXlE8?si=DTHsoLVi0xKJ88VL" TargetMode="External"/><Relationship Id="rId3" Type="http://schemas.openxmlformats.org/officeDocument/2006/relationships/hyperlink" Target="https://youtu.be/ZF3yjGHSRHs?si=lQgIBIEQ4op7TtWh" TargetMode="External"/><Relationship Id="rId7" Type="http://schemas.openxmlformats.org/officeDocument/2006/relationships/hyperlink" Target="https://youtu.be/QYSpc_Axhfo?si=Ieke6c95phK5ixSN" TargetMode="External"/><Relationship Id="rId12" Type="http://schemas.openxmlformats.org/officeDocument/2006/relationships/hyperlink" Target="https://youtu.be/FDTAqVLMxoI?si=4nObHMpcqwkvk3wj" TargetMode="External"/><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hyperlink" Target="https://youtu.be/B6tOgS-FIcI?si=zeXPSoDr8LrPQlFj" TargetMode="External"/><Relationship Id="rId11" Type="http://schemas.openxmlformats.org/officeDocument/2006/relationships/hyperlink" Target="https://youtu.be/LKAimhlYj2Y?si=5fKwlCXTl407t5lP" TargetMode="External"/><Relationship Id="rId5" Type="http://schemas.openxmlformats.org/officeDocument/2006/relationships/hyperlink" Target="https://youtu.be/Bs_kUoDghSs?si=zj3LiSN3k_ydBgSJ" TargetMode="External"/><Relationship Id="rId10" Type="http://schemas.openxmlformats.org/officeDocument/2006/relationships/hyperlink" Target="https://youtu.be/Gij8rZsd1TU?si=ftRp-L3c-b06h0oT" TargetMode="External"/><Relationship Id="rId4" Type="http://schemas.openxmlformats.org/officeDocument/2006/relationships/hyperlink" Target="https://youtu.be/gDHKYwuxNAE?si=8ot4XkEqphxgtp83" TargetMode="External"/><Relationship Id="rId9" Type="http://schemas.openxmlformats.org/officeDocument/2006/relationships/hyperlink" Target="https://youtu.be/9QPRXKMDDFk?si=pXwfw6BPFuocYNK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content.govdelivery.com/accounts/WIGOV/bulletins/3ce1fc4" TargetMode="External"/><Relationship Id="rId1" Type="http://schemas.openxmlformats.org/officeDocument/2006/relationships/slideLayout" Target="../slideLayouts/slideLayout4.xml"/><Relationship Id="rId5" Type="http://schemas.openxmlformats.org/officeDocument/2006/relationships/hyperlink" Target="https://assistance.free.fr/articles/1644" TargetMode="Externa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313A2-8589-6EB6-F552-F33D08E4336A}"/>
              </a:ext>
            </a:extLst>
          </p:cNvPr>
          <p:cNvSpPr>
            <a:spLocks noGrp="1"/>
          </p:cNvSpPr>
          <p:nvPr>
            <p:ph type="ctrTitle"/>
          </p:nvPr>
        </p:nvSpPr>
        <p:spPr>
          <a:xfrm>
            <a:off x="478532" y="2524443"/>
            <a:ext cx="3986784" cy="2387600"/>
          </a:xfrm>
        </p:spPr>
        <p:txBody>
          <a:bodyPr>
            <a:normAutofit fontScale="90000"/>
          </a:bodyPr>
          <a:lstStyle/>
          <a:p>
            <a:r>
              <a:rPr lang="en-US" b="1" dirty="0">
                <a:latin typeface="Trebuchet MS" panose="020B0603020202020204" pitchFamily="34" charset="0"/>
              </a:rPr>
              <a:t>Medicaid and FoodShare </a:t>
            </a:r>
            <a:r>
              <a:rPr lang="en-US" i="1" dirty="0">
                <a:latin typeface="Trebuchet MS" panose="020B0603020202020204" pitchFamily="34" charset="0"/>
              </a:rPr>
              <a:t>Changes and Next Steps</a:t>
            </a:r>
            <a:endParaRPr lang="en-US" dirty="0">
              <a:latin typeface="Trebuchet MS" panose="020B0603020202020204" pitchFamily="34" charset="0"/>
            </a:endParaRPr>
          </a:p>
        </p:txBody>
      </p:sp>
      <p:pic>
        <p:nvPicPr>
          <p:cNvPr id="4" name="No insurance image" descr="No insurance symbol: a health insurance card with a red prohibition sign.">
            <a:extLst>
              <a:ext uri="{FF2B5EF4-FFF2-40B4-BE49-F238E27FC236}">
                <a16:creationId xmlns:a16="http://schemas.microsoft.com/office/drawing/2014/main" id="{7199AEEB-E5DF-0F9F-D184-5697EC26109C}"/>
              </a:ext>
            </a:extLst>
          </p:cNvPr>
          <p:cNvPicPr>
            <a:picLocks noChangeAspect="1"/>
          </p:cNvPicPr>
          <p:nvPr/>
        </p:nvPicPr>
        <p:blipFill>
          <a:blip r:embed="rId2"/>
          <a:srcRect t="4558" r="-3" b="5958"/>
          <a:stretch>
            <a:fillRect/>
          </a:stretch>
        </p:blipFill>
        <p:spPr>
          <a:xfrm>
            <a:off x="8270845" y="1429768"/>
            <a:ext cx="4386264" cy="4425341"/>
          </a:xfrm>
          <a:prstGeom prst="rect">
            <a:avLst/>
          </a:prstGeom>
        </p:spPr>
      </p:pic>
      <p:pic>
        <p:nvPicPr>
          <p:cNvPr id="3" name="Picture 2">
            <a:extLst>
              <a:ext uri="{FF2B5EF4-FFF2-40B4-BE49-F238E27FC236}">
                <a16:creationId xmlns:a16="http://schemas.microsoft.com/office/drawing/2014/main" id="{F80B1147-7066-B765-49C7-68ECBAE6B8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8232" y="4508508"/>
            <a:ext cx="3246616" cy="2029135"/>
          </a:xfrm>
          <a:prstGeom prst="rect">
            <a:avLst/>
          </a:prstGeom>
        </p:spPr>
      </p:pic>
      <p:pic>
        <p:nvPicPr>
          <p:cNvPr id="5" name="Picture 4">
            <a:extLst>
              <a:ext uri="{FF2B5EF4-FFF2-40B4-BE49-F238E27FC236}">
                <a16:creationId xmlns:a16="http://schemas.microsoft.com/office/drawing/2014/main" id="{2FE3FBD0-50F3-D38F-4CA8-BE60D0552D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8233" y="302668"/>
            <a:ext cx="3322612" cy="4205839"/>
          </a:xfrm>
          <a:prstGeom prst="rect">
            <a:avLst/>
          </a:prstGeom>
        </p:spPr>
      </p:pic>
    </p:spTree>
    <p:extLst>
      <p:ext uri="{BB962C8B-B14F-4D97-AF65-F5344CB8AC3E}">
        <p14:creationId xmlns:p14="http://schemas.microsoft.com/office/powerpoint/2010/main" val="1729683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96C374-549A-A0F2-986E-77BC96B3E703}"/>
              </a:ext>
            </a:extLst>
          </p:cNvPr>
          <p:cNvSpPr/>
          <p:nvPr/>
        </p:nvSpPr>
        <p:spPr>
          <a:xfrm>
            <a:off x="773723" y="500339"/>
            <a:ext cx="10898831" cy="2431435"/>
          </a:xfrm>
          <a:prstGeom prst="rect">
            <a:avLst/>
          </a:prstGeom>
          <a:noFill/>
        </p:spPr>
        <p:txBody>
          <a:bodyPr wrap="square" lIns="91440" tIns="45720" rIns="91440" bIns="45720">
            <a:spAutoFit/>
          </a:bodyPr>
          <a:lstStyle/>
          <a:p>
            <a:pPr algn="ctr"/>
            <a:r>
              <a:rPr lang="en-US" sz="3800" dirty="0">
                <a:ln w="0"/>
                <a:effectLst>
                  <a:outerShdw blurRad="38100" dist="19050" dir="2700000" algn="tl" rotWithShape="0">
                    <a:schemeClr val="dk1">
                      <a:alpha val="40000"/>
                    </a:schemeClr>
                  </a:outerShdw>
                </a:effectLst>
                <a:latin typeface="Trebuchet MS" panose="020B0603020202020204" pitchFamily="34" charset="0"/>
              </a:rPr>
              <a:t>Did you get a letter that says you </a:t>
            </a:r>
            <a:r>
              <a:rPr lang="en-US" sz="3800" b="1" i="1" dirty="0">
                <a:ln w="0"/>
                <a:effectLst>
                  <a:outerShdw blurRad="38100" dist="19050" dir="2700000" algn="tl" rotWithShape="0">
                    <a:schemeClr val="dk1">
                      <a:alpha val="40000"/>
                    </a:schemeClr>
                  </a:outerShdw>
                </a:effectLst>
                <a:latin typeface="Trebuchet MS" panose="020B0603020202020204" pitchFamily="34" charset="0"/>
              </a:rPr>
              <a:t>may</a:t>
            </a:r>
            <a:r>
              <a:rPr lang="en-US" sz="3800" dirty="0">
                <a:ln w="0"/>
                <a:effectLst>
                  <a:outerShdw blurRad="38100" dist="19050" dir="2700000" algn="tl" rotWithShape="0">
                    <a:schemeClr val="dk1">
                      <a:alpha val="40000"/>
                    </a:schemeClr>
                  </a:outerShdw>
                </a:effectLst>
                <a:latin typeface="Trebuchet MS" panose="020B0603020202020204" pitchFamily="34" charset="0"/>
              </a:rPr>
              <a:t> no longer be eligible to receive Medicaid or Food Share? </a:t>
            </a:r>
          </a:p>
          <a:p>
            <a:pPr algn="ctr"/>
            <a:r>
              <a:rPr lang="en-US" sz="3800" dirty="0">
                <a:ln w="0"/>
                <a:effectLst>
                  <a:outerShdw blurRad="38100" dist="19050" dir="2700000" algn="tl" rotWithShape="0">
                    <a:schemeClr val="dk1">
                      <a:alpha val="40000"/>
                    </a:schemeClr>
                  </a:outerShdw>
                </a:effectLst>
                <a:latin typeface="Trebuchet MS" panose="020B0603020202020204" pitchFamily="34" charset="0"/>
              </a:rPr>
              <a:t>What do you need to know if these changes impact you and your family? </a:t>
            </a:r>
          </a:p>
        </p:txBody>
      </p:sp>
      <p:pic>
        <p:nvPicPr>
          <p:cNvPr id="4" name="Muslim family"/>
          <p:cNvPicPr>
            <a:picLocks noChangeAspect="1"/>
          </p:cNvPicPr>
          <p:nvPr/>
        </p:nvPicPr>
        <p:blipFill>
          <a:blip r:embed="rId2"/>
          <a:stretch>
            <a:fillRect/>
          </a:stretch>
        </p:blipFill>
        <p:spPr>
          <a:xfrm>
            <a:off x="3727500" y="3430000"/>
            <a:ext cx="4737000" cy="3158000"/>
          </a:xfrm>
          <a:prstGeom prst="rect">
            <a:avLst/>
          </a:prstGeom>
        </p:spPr>
      </p:pic>
    </p:spTree>
    <p:extLst>
      <p:ext uri="{BB962C8B-B14F-4D97-AF65-F5344CB8AC3E}">
        <p14:creationId xmlns:p14="http://schemas.microsoft.com/office/powerpoint/2010/main" val="2429762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ABC2C-8392-7BA6-255B-A3E1C2D2B675}"/>
              </a:ext>
            </a:extLst>
          </p:cNvPr>
          <p:cNvSpPr>
            <a:spLocks noGrp="1"/>
          </p:cNvSpPr>
          <p:nvPr>
            <p:ph type="title"/>
          </p:nvPr>
        </p:nvSpPr>
        <p:spPr/>
        <p:txBody>
          <a:bodyPr/>
          <a:lstStyle/>
          <a:p>
            <a:r>
              <a:rPr lang="en-US" dirty="0">
                <a:latin typeface="Trebuchet MS" panose="020B0603020202020204" pitchFamily="34" charset="0"/>
              </a:rPr>
              <a:t>Medicaid Changes October 1, 2026.</a:t>
            </a:r>
            <a:endParaRPr lang="en-US" dirty="0"/>
          </a:p>
        </p:txBody>
      </p:sp>
      <p:sp>
        <p:nvSpPr>
          <p:cNvPr id="3" name="Content Placeholder 2">
            <a:extLst>
              <a:ext uri="{FF2B5EF4-FFF2-40B4-BE49-F238E27FC236}">
                <a16:creationId xmlns:a16="http://schemas.microsoft.com/office/drawing/2014/main" id="{39E8B8DB-464E-82DC-355E-C9B6EE9AF1DA}"/>
              </a:ext>
            </a:extLst>
          </p:cNvPr>
          <p:cNvSpPr>
            <a:spLocks noGrp="1"/>
          </p:cNvSpPr>
          <p:nvPr>
            <p:ph idx="1"/>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On October 1</a:t>
            </a:r>
            <a:r>
              <a:rPr lang="en-US" baseline="30000" dirty="0">
                <a:latin typeface="Calibri" panose="020F0502020204030204" pitchFamily="34" charset="0"/>
                <a:ea typeface="Calibri" panose="020F0502020204030204" pitchFamily="34" charset="0"/>
                <a:cs typeface="Calibri" panose="020F0502020204030204" pitchFamily="34" charset="0"/>
              </a:rPr>
              <a:t>st</a:t>
            </a:r>
            <a:r>
              <a:rPr lang="en-US" dirty="0">
                <a:latin typeface="Calibri" panose="020F0502020204030204" pitchFamily="34" charset="0"/>
                <a:ea typeface="Calibri" panose="020F0502020204030204" pitchFamily="34" charset="0"/>
                <a:cs typeface="Calibri" panose="020F0502020204030204" pitchFamily="34" charset="0"/>
              </a:rPr>
              <a:t>, 2026, refugees will not be eligible for Medicaid, unless they are legal permanent residents (LPR), pregnant, or children.</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lvl="1"/>
            <a:r>
              <a:rPr lang="en-US" sz="2800" dirty="0">
                <a:latin typeface="Calibri" panose="020F0502020204030204" pitchFamily="34" charset="0"/>
                <a:ea typeface="Calibri" panose="020F0502020204030204" pitchFamily="34" charset="0"/>
                <a:cs typeface="Calibri" panose="020F0502020204030204" pitchFamily="34" charset="0"/>
              </a:rPr>
              <a:t>In Wisconsin </a:t>
            </a:r>
            <a:r>
              <a:rPr lang="en-US" sz="2800" b="1" dirty="0">
                <a:latin typeface="Calibri" panose="020F0502020204030204" pitchFamily="34" charset="0"/>
                <a:ea typeface="Calibri" panose="020F0502020204030204" pitchFamily="34" charset="0"/>
                <a:cs typeface="Calibri" panose="020F0502020204030204" pitchFamily="34" charset="0"/>
              </a:rPr>
              <a:t>pregnant women and children </a:t>
            </a:r>
            <a:r>
              <a:rPr lang="en-US" sz="2800" dirty="0">
                <a:latin typeface="Calibri" panose="020F0502020204030204" pitchFamily="34" charset="0"/>
                <a:ea typeface="Calibri" panose="020F0502020204030204" pitchFamily="34" charset="0"/>
                <a:cs typeface="Calibri" panose="020F0502020204030204" pitchFamily="34" charset="0"/>
              </a:rPr>
              <a:t>will be allowed to stay on Medicaid. Non-LPR refugee women can keep access to Medicaid for up to one year after giving birth.</a:t>
            </a:r>
          </a:p>
          <a:p>
            <a:endParaRPr lang="en-US" dirty="0"/>
          </a:p>
        </p:txBody>
      </p:sp>
    </p:spTree>
    <p:extLst>
      <p:ext uri="{BB962C8B-B14F-4D97-AF65-F5344CB8AC3E}">
        <p14:creationId xmlns:p14="http://schemas.microsoft.com/office/powerpoint/2010/main" val="304902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egnant Muslim woman image" descr="Pregnant Muslim woman in a hijab seated in a healthcare setting.">
            <a:extLst>
              <a:ext uri="{FF2B5EF4-FFF2-40B4-BE49-F238E27FC236}">
                <a16:creationId xmlns:a16="http://schemas.microsoft.com/office/drawing/2014/main" id="{61693A0B-E077-36B0-06F6-483AB64C2D08}"/>
              </a:ext>
            </a:extLst>
          </p:cNvPr>
          <p:cNvPicPr>
            <a:picLocks noChangeAspect="1"/>
          </p:cNvPicPr>
          <p:nvPr/>
        </p:nvPicPr>
        <p:blipFill>
          <a:blip r:embed="rId2"/>
          <a:srcRect b="23613"/>
          <a:stretch>
            <a:fillRect/>
          </a:stretch>
        </p:blipFill>
        <p:spPr>
          <a:xfrm>
            <a:off x="20187" y="1130518"/>
            <a:ext cx="5004928" cy="5727482"/>
          </a:xfrm>
          <a:custGeom>
            <a:avLst/>
            <a:gdLst/>
            <a:ahLst/>
            <a:cxnLst/>
            <a:rect l="l" t="t" r="r" b="b"/>
            <a:pathLst>
              <a:path w="5004928" h="5727482">
                <a:moveTo>
                  <a:pt x="1673274" y="0"/>
                </a:moveTo>
                <a:cubicBezTo>
                  <a:pt x="3513296" y="0"/>
                  <a:pt x="5004928" y="1491632"/>
                  <a:pt x="5004928" y="3331654"/>
                </a:cubicBezTo>
                <a:cubicBezTo>
                  <a:pt x="5004928" y="4251665"/>
                  <a:pt x="4632020" y="5084579"/>
                  <a:pt x="4029109" y="5687489"/>
                </a:cubicBezTo>
                <a:lnTo>
                  <a:pt x="3985106" y="5727482"/>
                </a:lnTo>
                <a:lnTo>
                  <a:pt x="0" y="5727482"/>
                </a:lnTo>
                <a:lnTo>
                  <a:pt x="0" y="453879"/>
                </a:lnTo>
                <a:lnTo>
                  <a:pt x="85210" y="402113"/>
                </a:lnTo>
                <a:cubicBezTo>
                  <a:pt x="557283" y="145668"/>
                  <a:pt x="1098267" y="0"/>
                  <a:pt x="1673274" y="0"/>
                </a:cubicBezTo>
                <a:close/>
              </a:path>
            </a:pathLst>
          </a:custGeom>
        </p:spPr>
      </p:pic>
      <p:pic>
        <p:nvPicPr>
          <p:cNvPr id="9" name="Picture 8">
            <a:extLst>
              <a:ext uri="{FF2B5EF4-FFF2-40B4-BE49-F238E27FC236}">
                <a16:creationId xmlns:a16="http://schemas.microsoft.com/office/drawing/2014/main" id="{D881AA6D-EFC1-7719-CB18-48234FF8A9F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885" y="0"/>
            <a:ext cx="2570816" cy="2111365"/>
          </a:xfrm>
          <a:prstGeom prst="rect">
            <a:avLst/>
          </a:prstGeom>
        </p:spPr>
      </p:pic>
      <p:sp>
        <p:nvSpPr>
          <p:cNvPr id="2" name="Title 1">
            <a:extLst>
              <a:ext uri="{FF2B5EF4-FFF2-40B4-BE49-F238E27FC236}">
                <a16:creationId xmlns:a16="http://schemas.microsoft.com/office/drawing/2014/main" id="{ED0C1C43-82BB-81BF-3030-4AC4C0D6220F}"/>
              </a:ext>
            </a:extLst>
          </p:cNvPr>
          <p:cNvSpPr>
            <a:spLocks noGrp="1"/>
          </p:cNvSpPr>
          <p:nvPr>
            <p:ph type="title"/>
          </p:nvPr>
        </p:nvSpPr>
        <p:spPr>
          <a:xfrm>
            <a:off x="6450717" y="5602515"/>
            <a:ext cx="5004928" cy="778189"/>
          </a:xfrm>
        </p:spPr>
        <p:txBody>
          <a:bodyPr vert="horz" lIns="91440" tIns="45720" rIns="91440" bIns="45720" rtlCol="0" anchor="t">
            <a:noAutofit/>
          </a:bodyPr>
          <a:lstStyle/>
          <a:p>
            <a:r>
              <a:rPr lang="en-US" sz="4000" b="1" kern="1200" dirty="0">
                <a:solidFill>
                  <a:schemeClr val="tx2"/>
                </a:solidFill>
                <a:latin typeface="Calibri" panose="020F0502020204030204" pitchFamily="34" charset="0"/>
                <a:ea typeface="Calibri" panose="020F0502020204030204" pitchFamily="34" charset="0"/>
                <a:cs typeface="Calibri" panose="020F0502020204030204" pitchFamily="34" charset="0"/>
              </a:rPr>
              <a:t>Remain on Medicaid </a:t>
            </a:r>
          </a:p>
        </p:txBody>
      </p:sp>
      <p:pic>
        <p:nvPicPr>
          <p:cNvPr id="7" name="Picture 6">
            <a:extLst>
              <a:ext uri="{FF2B5EF4-FFF2-40B4-BE49-F238E27FC236}">
                <a16:creationId xmlns:a16="http://schemas.microsoft.com/office/drawing/2014/main" id="{C88CBC9D-F564-6F6B-0E0C-AFC98C045181}"/>
              </a:ext>
            </a:extLst>
          </p:cNvPr>
          <p:cNvPicPr>
            <a:picLocks noChangeAspect="1"/>
          </p:cNvPicPr>
          <p:nvPr/>
        </p:nvPicPr>
        <p:blipFill>
          <a:blip r:embed="rId5">
            <a:alphaModFix/>
          </a:blip>
          <a:srcRect l="6850" r="2" b="2"/>
          <a:stretch>
            <a:fillRect/>
          </a:stretch>
        </p:blipFill>
        <p:spPr>
          <a:xfrm>
            <a:off x="7186774" y="0"/>
            <a:ext cx="4985039" cy="3574989"/>
          </a:xfrm>
          <a:custGeom>
            <a:avLst/>
            <a:gdLst/>
            <a:ahLst/>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effectLst>
            <a:softEdge rad="0"/>
          </a:effectLst>
        </p:spPr>
      </p:pic>
      <p:sp>
        <p:nvSpPr>
          <p:cNvPr id="3" name="TextBox 2">
            <a:extLst>
              <a:ext uri="{FF2B5EF4-FFF2-40B4-BE49-F238E27FC236}">
                <a16:creationId xmlns:a16="http://schemas.microsoft.com/office/drawing/2014/main" id="{8B5C87DF-6A2A-C90F-884C-21D2A5A1AF75}"/>
              </a:ext>
            </a:extLst>
          </p:cNvPr>
          <p:cNvSpPr txBox="1"/>
          <p:nvPr/>
        </p:nvSpPr>
        <p:spPr>
          <a:xfrm>
            <a:off x="2863915" y="505668"/>
            <a:ext cx="2852512"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Refugees with LPR</a:t>
            </a:r>
          </a:p>
        </p:txBody>
      </p:sp>
      <p:sp>
        <p:nvSpPr>
          <p:cNvPr id="5" name="TextBox 4">
            <a:extLst>
              <a:ext uri="{FF2B5EF4-FFF2-40B4-BE49-F238E27FC236}">
                <a16:creationId xmlns:a16="http://schemas.microsoft.com/office/drawing/2014/main" id="{B3E23F7C-1865-22C0-245D-7DF327C14A9E}"/>
              </a:ext>
            </a:extLst>
          </p:cNvPr>
          <p:cNvSpPr txBox="1"/>
          <p:nvPr/>
        </p:nvSpPr>
        <p:spPr>
          <a:xfrm>
            <a:off x="5005228" y="4229113"/>
            <a:ext cx="2681953"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Pregnant women</a:t>
            </a:r>
          </a:p>
        </p:txBody>
      </p:sp>
      <p:sp>
        <p:nvSpPr>
          <p:cNvPr id="6" name="TextBox 5">
            <a:extLst>
              <a:ext uri="{FF2B5EF4-FFF2-40B4-BE49-F238E27FC236}">
                <a16:creationId xmlns:a16="http://schemas.microsoft.com/office/drawing/2014/main" id="{7E4DF207-A727-1914-A91D-34AF6A26E977}"/>
              </a:ext>
            </a:extLst>
          </p:cNvPr>
          <p:cNvSpPr txBox="1"/>
          <p:nvPr/>
        </p:nvSpPr>
        <p:spPr>
          <a:xfrm>
            <a:off x="5301177" y="1844058"/>
            <a:ext cx="2031390" cy="523220"/>
          </a:xfrm>
          <a:prstGeom prst="rect">
            <a:avLst/>
          </a:prstGeom>
          <a:noFill/>
        </p:spPr>
        <p:txBody>
          <a:bodyPr wrap="none" rtlCol="0">
            <a:sp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Children &lt;19</a:t>
            </a:r>
          </a:p>
        </p:txBody>
      </p:sp>
      <p:sp>
        <p:nvSpPr>
          <p:cNvPr id="8" name="TextBox 7">
            <a:extLst>
              <a:ext uri="{FF2B5EF4-FFF2-40B4-BE49-F238E27FC236}">
                <a16:creationId xmlns:a16="http://schemas.microsoft.com/office/drawing/2014/main" id="{6E440B87-CBB6-C5AD-4FBE-6D11E37E0DAB}"/>
              </a:ext>
            </a:extLst>
          </p:cNvPr>
          <p:cNvSpPr txBox="1"/>
          <p:nvPr/>
        </p:nvSpPr>
        <p:spPr>
          <a:xfrm>
            <a:off x="575287" y="1130518"/>
            <a:ext cx="1407116" cy="430887"/>
          </a:xfrm>
          <a:prstGeom prst="rect">
            <a:avLst/>
          </a:prstGeom>
          <a:noFill/>
        </p:spPr>
        <p:txBody>
          <a:bodyPr wrap="none" rtlCol="0">
            <a:spAutoFit/>
          </a:bodyPr>
          <a:lstStyle/>
          <a:p>
            <a:r>
              <a:rPr lang="en-US" sz="2200" dirty="0">
                <a:latin typeface="Trebuchet MS" panose="020B0603020202020204" pitchFamily="34" charset="0"/>
              </a:rPr>
              <a:t>Wisconsin</a:t>
            </a:r>
          </a:p>
        </p:txBody>
      </p:sp>
    </p:spTree>
    <p:extLst>
      <p:ext uri="{BB962C8B-B14F-4D97-AF65-F5344CB8AC3E}">
        <p14:creationId xmlns:p14="http://schemas.microsoft.com/office/powerpoint/2010/main" val="66796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16492B1-0D5C-A103-2526-6FDE233B1E23}"/>
              </a:ext>
            </a:extLst>
          </p:cNvPr>
          <p:cNvSpPr>
            <a:spLocks noGrp="1"/>
          </p:cNvSpPr>
          <p:nvPr>
            <p:ph idx="1"/>
          </p:nvPr>
        </p:nvSpPr>
        <p:spPr>
          <a:xfrm>
            <a:off x="552602" y="2249524"/>
            <a:ext cx="10515600" cy="4351338"/>
          </a:xfrm>
        </p:spPr>
        <p:txBody>
          <a:bodyPr/>
          <a:lstStyle/>
          <a:p>
            <a:pPr marL="0" indent="0">
              <a:buNone/>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If you are </a:t>
            </a:r>
            <a:r>
              <a:rPr lang="en-US" sz="3200"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not</a:t>
            </a: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a:t>
            </a:r>
          </a:p>
          <a:p>
            <a:pPr lvl="1"/>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pregnant </a:t>
            </a:r>
          </a:p>
          <a:p>
            <a:pPr lvl="1"/>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child (under 19 years old) </a:t>
            </a:r>
          </a:p>
          <a:p>
            <a:pPr lvl="1"/>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a legal permanent resident (green card holder) </a:t>
            </a:r>
          </a:p>
          <a:p>
            <a:pPr lvl="1"/>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a legal citizen </a:t>
            </a:r>
          </a:p>
          <a:p>
            <a:pPr marL="457200" lvl="1" indent="0">
              <a:buNone/>
            </a:pPr>
            <a:endParaRPr lang="en-US" b="1" u="sng" dirty="0">
              <a:ln w="0"/>
              <a:effectLst>
                <a:outerShdw blurRad="38100" dist="19050" dir="2700000" algn="tl" rotWithShape="0">
                  <a:schemeClr val="dk1">
                    <a:alpha val="40000"/>
                  </a:schemeClr>
                </a:outerShdw>
              </a:effectLst>
            </a:endParaRPr>
          </a:p>
          <a:p>
            <a:endParaRPr lang="en-US" dirty="0"/>
          </a:p>
        </p:txBody>
      </p:sp>
      <p:sp>
        <p:nvSpPr>
          <p:cNvPr id="10" name="Title 1">
            <a:extLst>
              <a:ext uri="{FF2B5EF4-FFF2-40B4-BE49-F238E27FC236}">
                <a16:creationId xmlns:a16="http://schemas.microsoft.com/office/drawing/2014/main" id="{00BD9A32-12F9-BD5B-3F70-0DEFB7092D9D}"/>
              </a:ext>
            </a:extLst>
          </p:cNvPr>
          <p:cNvSpPr>
            <a:spLocks noGrp="1"/>
          </p:cNvSpPr>
          <p:nvPr>
            <p:ph type="title"/>
          </p:nvPr>
        </p:nvSpPr>
        <p:spPr>
          <a:xfrm>
            <a:off x="2512321" y="23037"/>
            <a:ext cx="9580782" cy="1325563"/>
          </a:xfrm>
        </p:spPr>
        <p:txBody>
          <a:bodyPr/>
          <a:lstStyle/>
          <a:p>
            <a:pPr algn="ctr"/>
            <a:r>
              <a:rPr lang="en-US" dirty="0">
                <a:latin typeface="Trebuchet MS" panose="020B0603020202020204" pitchFamily="34" charset="0"/>
              </a:rPr>
              <a:t>Medicaid Changes October 1, 2026.</a:t>
            </a:r>
            <a:endParaRPr lang="en-US" dirty="0"/>
          </a:p>
        </p:txBody>
      </p:sp>
      <p:sp>
        <p:nvSpPr>
          <p:cNvPr id="11" name="TextBox 10">
            <a:extLst>
              <a:ext uri="{FF2B5EF4-FFF2-40B4-BE49-F238E27FC236}">
                <a16:creationId xmlns:a16="http://schemas.microsoft.com/office/drawing/2014/main" id="{C0966550-4FBB-DD92-6456-882C5727FC3A}"/>
              </a:ext>
            </a:extLst>
          </p:cNvPr>
          <p:cNvSpPr txBox="1"/>
          <p:nvPr/>
        </p:nvSpPr>
        <p:spPr>
          <a:xfrm>
            <a:off x="-65650" y="4893170"/>
            <a:ext cx="12323299" cy="569387"/>
          </a:xfrm>
          <a:prstGeom prst="rect">
            <a:avLst/>
          </a:prstGeom>
          <a:noFill/>
        </p:spPr>
        <p:txBody>
          <a:bodyPr wrap="square" rtlCol="0">
            <a:spAutoFit/>
          </a:bodyPr>
          <a:lstStyle/>
          <a:p>
            <a:pPr lvl="1"/>
            <a:r>
              <a:rPr lang="en-US" sz="3100" b="1" u="sng"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Then you will no longer be able to get Medicaid after October 1, 2026. </a:t>
            </a:r>
          </a:p>
        </p:txBody>
      </p:sp>
      <p:pic>
        <p:nvPicPr>
          <p:cNvPr id="4" name="Picture 3">
            <a:extLst>
              <a:ext uri="{FF2B5EF4-FFF2-40B4-BE49-F238E27FC236}">
                <a16:creationId xmlns:a16="http://schemas.microsoft.com/office/drawing/2014/main" id="{C895EC61-6BC6-9C3D-31D5-1B3DC77D9F0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0800000">
            <a:off x="0" y="0"/>
            <a:ext cx="2512321" cy="1964830"/>
          </a:xfrm>
          <a:prstGeom prst="rect">
            <a:avLst/>
          </a:prstGeom>
          <a:solidFill>
            <a:srgbClr val="C00000"/>
          </a:solidFill>
        </p:spPr>
      </p:pic>
      <p:sp>
        <p:nvSpPr>
          <p:cNvPr id="8" name="TextBox 7">
            <a:extLst>
              <a:ext uri="{FF2B5EF4-FFF2-40B4-BE49-F238E27FC236}">
                <a16:creationId xmlns:a16="http://schemas.microsoft.com/office/drawing/2014/main" id="{56DA9E67-F9FD-8DA9-1F0C-9884BCE95B31}"/>
              </a:ext>
            </a:extLst>
          </p:cNvPr>
          <p:cNvSpPr txBox="1"/>
          <p:nvPr/>
        </p:nvSpPr>
        <p:spPr>
          <a:xfrm>
            <a:off x="552602" y="427565"/>
            <a:ext cx="1407116" cy="430887"/>
          </a:xfrm>
          <a:prstGeom prst="rect">
            <a:avLst/>
          </a:prstGeom>
          <a:noFill/>
        </p:spPr>
        <p:txBody>
          <a:bodyPr wrap="none" rtlCol="0">
            <a:spAutoFit/>
          </a:bodyPr>
          <a:lstStyle/>
          <a:p>
            <a:r>
              <a:rPr lang="en-US" sz="2200" dirty="0">
                <a:latin typeface="Trebuchet MS" panose="020B0603020202020204" pitchFamily="34" charset="0"/>
              </a:rPr>
              <a:t>Wisconsin</a:t>
            </a:r>
          </a:p>
        </p:txBody>
      </p:sp>
    </p:spTree>
    <p:extLst>
      <p:ext uri="{BB962C8B-B14F-4D97-AF65-F5344CB8AC3E}">
        <p14:creationId xmlns:p14="http://schemas.microsoft.com/office/powerpoint/2010/main" val="2751790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1BC51-7581-37C2-FE8C-34C57BD2A15F}"/>
              </a:ext>
            </a:extLst>
          </p:cNvPr>
          <p:cNvSpPr>
            <a:spLocks noGrp="1"/>
          </p:cNvSpPr>
          <p:nvPr>
            <p:ph type="title"/>
          </p:nvPr>
        </p:nvSpPr>
        <p:spPr/>
        <p:txBody>
          <a:bodyPr>
            <a:normAutofit/>
          </a:bodyPr>
          <a:lstStyle/>
          <a:p>
            <a:r>
              <a:rPr lang="en-US" dirty="0">
                <a:latin typeface="Trebuchet MS" panose="020B0603020202020204" pitchFamily="34" charset="0"/>
              </a:rPr>
              <a:t>Medicaid Changes</a:t>
            </a:r>
          </a:p>
        </p:txBody>
      </p:sp>
      <p:sp>
        <p:nvSpPr>
          <p:cNvPr id="3" name="Content Placeholder 2">
            <a:extLst>
              <a:ext uri="{FF2B5EF4-FFF2-40B4-BE49-F238E27FC236}">
                <a16:creationId xmlns:a16="http://schemas.microsoft.com/office/drawing/2014/main" id="{BC4FA56B-CEA6-3C22-663B-01CC8E77650F}"/>
              </a:ext>
            </a:extLst>
          </p:cNvPr>
          <p:cNvSpPr>
            <a:spLocks noGrp="1"/>
          </p:cNvSpPr>
          <p:nvPr>
            <p:ph idx="1"/>
          </p:nvPr>
        </p:nvSpPr>
        <p:spPr>
          <a:xfrm>
            <a:off x="725658" y="1690688"/>
            <a:ext cx="10515600" cy="4515729"/>
          </a:xfrm>
        </p:spPr>
        <p:txBody>
          <a:bodyPr>
            <a:normAutofit fontScale="92500" lnSpcReduction="10000"/>
          </a:bodyPr>
          <a:lstStyle/>
          <a:p>
            <a:r>
              <a:rPr lang="en-US" dirty="0">
                <a:latin typeface="Calibri" panose="020F0502020204030204" pitchFamily="34" charset="0"/>
                <a:ea typeface="Calibri" panose="020F0502020204030204" pitchFamily="34" charset="0"/>
                <a:cs typeface="Calibri" panose="020F0502020204030204" pitchFamily="34" charset="0"/>
              </a:rPr>
              <a:t>Stay informed – watch your mail and make sure you understand messages you receive about changing benefits.</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Communicate any changes about your immigration status right away to your income maintenance worker (IM).</a:t>
            </a:r>
          </a:p>
          <a:p>
            <a:r>
              <a:rPr lang="en-US" dirty="0">
                <a:latin typeface="Calibri" panose="020F0502020204030204" pitchFamily="34" charset="0"/>
                <a:ea typeface="Calibri" panose="020F0502020204030204" pitchFamily="34" charset="0"/>
                <a:cs typeface="Calibri" panose="020F0502020204030204" pitchFamily="34" charset="0"/>
                <a:hlinkClick r:id="rId2"/>
              </a:rPr>
              <a:t>https://www.dhs.wisconsin.gov/forwardhealth/partners/federal-changes.htm</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a:p>
            <a:pPr lvl="1"/>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5" name="Graphic 4" descr="Open envelope with solid fill">
            <a:extLst>
              <a:ext uri="{FF2B5EF4-FFF2-40B4-BE49-F238E27FC236}">
                <a16:creationId xmlns:a16="http://schemas.microsoft.com/office/drawing/2014/main" id="{4E47EA74-5326-3F8E-FB6F-EA9C91A705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85808" y="2349930"/>
            <a:ext cx="2727702" cy="2158140"/>
          </a:xfrm>
          <a:prstGeom prst="rect">
            <a:avLst/>
          </a:prstGeom>
        </p:spPr>
      </p:pic>
      <p:pic>
        <p:nvPicPr>
          <p:cNvPr id="4" name="Picture 3">
            <a:extLst>
              <a:ext uri="{FF2B5EF4-FFF2-40B4-BE49-F238E27FC236}">
                <a16:creationId xmlns:a16="http://schemas.microsoft.com/office/drawing/2014/main" id="{F11DC350-2337-23DD-F4AA-B0EF3B9D2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451" y="2768510"/>
            <a:ext cx="1207043" cy="1527903"/>
          </a:xfrm>
          <a:prstGeom prst="rect">
            <a:avLst/>
          </a:prstGeom>
        </p:spPr>
      </p:pic>
      <p:pic>
        <p:nvPicPr>
          <p:cNvPr id="6" name="Picture 5">
            <a:extLst>
              <a:ext uri="{FF2B5EF4-FFF2-40B4-BE49-F238E27FC236}">
                <a16:creationId xmlns:a16="http://schemas.microsoft.com/office/drawing/2014/main" id="{208EDE98-F184-4E72-163F-5A9FCF7C64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3331" y="3014057"/>
            <a:ext cx="1658896" cy="1036810"/>
          </a:xfrm>
          <a:prstGeom prst="rect">
            <a:avLst/>
          </a:prstGeom>
        </p:spPr>
      </p:pic>
      <p:pic>
        <p:nvPicPr>
          <p:cNvPr id="7" name="No insurance image" descr="No insurance symbol: a health insurance card with a red prohibition sign.">
            <a:extLst>
              <a:ext uri="{FF2B5EF4-FFF2-40B4-BE49-F238E27FC236}">
                <a16:creationId xmlns:a16="http://schemas.microsoft.com/office/drawing/2014/main" id="{EA831967-17F8-0380-DE1A-E80BDC39130F}"/>
              </a:ext>
            </a:extLst>
          </p:cNvPr>
          <p:cNvPicPr>
            <a:picLocks noChangeAspect="1"/>
          </p:cNvPicPr>
          <p:nvPr/>
        </p:nvPicPr>
        <p:blipFill>
          <a:blip r:embed="rId6"/>
          <a:srcRect t="4558" r="-3" b="5958"/>
          <a:stretch>
            <a:fillRect/>
          </a:stretch>
        </p:blipFill>
        <p:spPr>
          <a:xfrm>
            <a:off x="5276543" y="2453393"/>
            <a:ext cx="2120633" cy="2158139"/>
          </a:xfrm>
          <a:prstGeom prst="rect">
            <a:avLst/>
          </a:prstGeom>
        </p:spPr>
      </p:pic>
    </p:spTree>
    <p:extLst>
      <p:ext uri="{BB962C8B-B14F-4D97-AF65-F5344CB8AC3E}">
        <p14:creationId xmlns:p14="http://schemas.microsoft.com/office/powerpoint/2010/main" val="3477374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No insurance image" descr="No insurance symbol: a health insurance card with a red prohibition sign.">
            <a:extLst>
              <a:ext uri="{FF2B5EF4-FFF2-40B4-BE49-F238E27FC236}">
                <a16:creationId xmlns:a16="http://schemas.microsoft.com/office/drawing/2014/main" id="{5F26BBF3-5774-5665-4F40-82688102C223}"/>
              </a:ext>
            </a:extLst>
          </p:cNvPr>
          <p:cNvPicPr>
            <a:picLocks noChangeAspect="1"/>
          </p:cNvPicPr>
          <p:nvPr/>
        </p:nvPicPr>
        <p:blipFill>
          <a:blip r:embed="rId2"/>
          <a:srcRect t="4558" r="-3" b="5958"/>
          <a:stretch>
            <a:fillRect/>
          </a:stretch>
        </p:blipFill>
        <p:spPr>
          <a:xfrm>
            <a:off x="-43543" y="97942"/>
            <a:ext cx="1828800" cy="1825625"/>
          </a:xfrm>
          <a:prstGeom prst="rect">
            <a:avLst/>
          </a:prstGeom>
        </p:spPr>
      </p:pic>
      <p:sp>
        <p:nvSpPr>
          <p:cNvPr id="2" name="Title 1">
            <a:extLst>
              <a:ext uri="{FF2B5EF4-FFF2-40B4-BE49-F238E27FC236}">
                <a16:creationId xmlns:a16="http://schemas.microsoft.com/office/drawing/2014/main" id="{8BABA0AF-C67E-E8B6-D210-801664128D39}"/>
              </a:ext>
            </a:extLst>
          </p:cNvPr>
          <p:cNvSpPr>
            <a:spLocks noGrp="1"/>
          </p:cNvSpPr>
          <p:nvPr>
            <p:ph type="title"/>
          </p:nvPr>
        </p:nvSpPr>
        <p:spPr>
          <a:xfrm>
            <a:off x="1676400" y="1233615"/>
            <a:ext cx="10515600" cy="689952"/>
          </a:xfrm>
        </p:spPr>
        <p:txBody>
          <a:bodyPr>
            <a:normAutofit fontScale="90000"/>
          </a:bodyPr>
          <a:lstStyle/>
          <a:p>
            <a:r>
              <a:rPr lang="en-US" dirty="0"/>
              <a:t>If no action is taken, what does no Medicaid insurance mean?</a:t>
            </a:r>
            <a:br>
              <a:rPr lang="en-US" dirty="0"/>
            </a:br>
            <a:br>
              <a:rPr lang="en-US" dirty="0">
                <a:ln w="0"/>
                <a:effectLst>
                  <a:outerShdw blurRad="38100" dist="19050" dir="2700000" algn="tl" rotWithShape="0">
                    <a:schemeClr val="dk1">
                      <a:alpha val="40000"/>
                    </a:schemeClr>
                  </a:outerShdw>
                </a:effectLst>
              </a:rPr>
            </a:br>
            <a:endParaRPr lang="en-US" dirty="0"/>
          </a:p>
        </p:txBody>
      </p:sp>
      <p:sp>
        <p:nvSpPr>
          <p:cNvPr id="3" name="Content Placeholder 2">
            <a:extLst>
              <a:ext uri="{FF2B5EF4-FFF2-40B4-BE49-F238E27FC236}">
                <a16:creationId xmlns:a16="http://schemas.microsoft.com/office/drawing/2014/main" id="{479756F2-2AB8-A3DB-3D10-A9D75E87BB56}"/>
              </a:ext>
            </a:extLst>
          </p:cNvPr>
          <p:cNvSpPr>
            <a:spLocks noGrp="1"/>
          </p:cNvSpPr>
          <p:nvPr>
            <p:ph idx="1"/>
          </p:nvPr>
        </p:nvSpPr>
        <p:spPr>
          <a:xfrm>
            <a:off x="1000223" y="1923567"/>
            <a:ext cx="10515600" cy="4351338"/>
          </a:xfrm>
        </p:spPr>
        <p:txBody>
          <a:bodyPr>
            <a:normAutofit lnSpcReduction="10000"/>
          </a:bodyPr>
          <a:lstStyle/>
          <a:p>
            <a:pPr>
              <a:buFont typeface="Wingdings" panose="05000000000000000000" pitchFamily="2" charset="2"/>
              <a:buChar char="ü"/>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It means that you will have to pay for all doctor visits.</a:t>
            </a:r>
          </a:p>
          <a:p>
            <a:pPr>
              <a:buFont typeface="Wingdings" panose="05000000000000000000" pitchFamily="2" charset="2"/>
              <a:buChar char="ü"/>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You will have to pay for medications you are taking.  </a:t>
            </a:r>
          </a:p>
          <a:p>
            <a:pPr>
              <a:buFont typeface="Wingdings" panose="05000000000000000000" pitchFamily="2" charset="2"/>
              <a:buChar char="ü"/>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You will have to pay for lab testing.</a:t>
            </a:r>
          </a:p>
          <a:p>
            <a:pPr>
              <a:buFont typeface="Wingdings" panose="05000000000000000000" pitchFamily="2" charset="2"/>
              <a:buChar char="ü"/>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You will have to pay for any testing you have done like x-rays and scans.</a:t>
            </a:r>
          </a:p>
          <a:p>
            <a:pPr>
              <a:buFont typeface="Wingdings" panose="05000000000000000000" pitchFamily="2" charset="2"/>
              <a:buChar char="ü"/>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You will have to pay for it yourself using a credit card or cash.</a:t>
            </a:r>
          </a:p>
          <a:p>
            <a:pPr>
              <a:buFont typeface="Wingdings" panose="05000000000000000000" pitchFamily="2" charset="2"/>
              <a:buChar char="ü"/>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You can still go to the emergency room but you most likely</a:t>
            </a:r>
          </a:p>
          <a:p>
            <a:pPr marL="0" indent="0">
              <a:buNone/>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will get a bill.</a:t>
            </a:r>
          </a:p>
          <a:p>
            <a:pPr>
              <a:buFont typeface="Wingdings" panose="05000000000000000000" pitchFamily="2" charset="2"/>
              <a:buChar char="ü"/>
            </a:pPr>
            <a:r>
              <a:rPr lang="en-US"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You will not be able to get home health or nursing home care.</a:t>
            </a:r>
          </a:p>
          <a:p>
            <a:pPr marL="514350" indent="-514350">
              <a:buFont typeface="+mj-lt"/>
              <a:buAutoNum type="arabicPeriod"/>
            </a:pPr>
            <a:endParaRPr lang="en-US" dirty="0"/>
          </a:p>
        </p:txBody>
      </p:sp>
    </p:spTree>
    <p:extLst>
      <p:ext uri="{BB962C8B-B14F-4D97-AF65-F5344CB8AC3E}">
        <p14:creationId xmlns:p14="http://schemas.microsoft.com/office/powerpoint/2010/main" val="2915554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F503F633-997E-D7B7-4928-596999E54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680085"/>
            <a:ext cx="11277600" cy="5497830"/>
          </a:xfrm>
          <a:prstGeom prst="rect">
            <a:avLst/>
          </a:prstGeom>
        </p:spPr>
      </p:pic>
    </p:spTree>
    <p:extLst>
      <p:ext uri="{BB962C8B-B14F-4D97-AF65-F5344CB8AC3E}">
        <p14:creationId xmlns:p14="http://schemas.microsoft.com/office/powerpoint/2010/main" val="3873410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2D14A-A73F-D6C2-7608-D5F817939C6B}"/>
              </a:ext>
            </a:extLst>
          </p:cNvPr>
          <p:cNvSpPr>
            <a:spLocks noGrp="1"/>
          </p:cNvSpPr>
          <p:nvPr>
            <p:ph type="title"/>
          </p:nvPr>
        </p:nvSpPr>
        <p:spPr>
          <a:xfrm>
            <a:off x="968188" y="284547"/>
            <a:ext cx="9259957" cy="1066110"/>
          </a:xfrm>
        </p:spPr>
        <p:txBody>
          <a:bodyPr>
            <a:normAutofit fontScale="90000"/>
          </a:bodyPr>
          <a:lstStyle/>
          <a:p>
            <a:r>
              <a:rPr lang="en-US" dirty="0">
                <a:latin typeface="Trebuchet MS" panose="020B0603020202020204" pitchFamily="34" charset="0"/>
              </a:rPr>
              <a:t>Medicaid – Loss of Insurance Next Steps</a:t>
            </a:r>
            <a:br>
              <a:rPr lang="en-US" dirty="0"/>
            </a:br>
            <a:endParaRPr lang="en-US" dirty="0"/>
          </a:p>
        </p:txBody>
      </p:sp>
      <p:sp>
        <p:nvSpPr>
          <p:cNvPr id="3" name="Content Placeholder 2">
            <a:extLst>
              <a:ext uri="{FF2B5EF4-FFF2-40B4-BE49-F238E27FC236}">
                <a16:creationId xmlns:a16="http://schemas.microsoft.com/office/drawing/2014/main" id="{39E9A7F9-BD27-2155-77B9-AACC1A2170A0}"/>
              </a:ext>
            </a:extLst>
          </p:cNvPr>
          <p:cNvSpPr>
            <a:spLocks noGrp="1"/>
          </p:cNvSpPr>
          <p:nvPr>
            <p:ph idx="1"/>
          </p:nvPr>
        </p:nvSpPr>
        <p:spPr>
          <a:xfrm>
            <a:off x="968188" y="3121792"/>
            <a:ext cx="10589111" cy="3451661"/>
          </a:xfrm>
        </p:spPr>
        <p:txBody>
          <a:bodyPr>
            <a:normAutofit fontScale="47500" lnSpcReduction="20000"/>
          </a:bodyPr>
          <a:lstStyle/>
          <a:p>
            <a:pPr marL="0" indent="0">
              <a:buNone/>
            </a:pPr>
            <a:endParaRPr lang="en-US" dirty="0"/>
          </a:p>
          <a:p>
            <a:r>
              <a:rPr lang="en-US" sz="5100" dirty="0">
                <a:latin typeface="Calibri" panose="020F0502020204030204" pitchFamily="34" charset="0"/>
                <a:ea typeface="Calibri" panose="020F0502020204030204" pitchFamily="34" charset="0"/>
                <a:cs typeface="Calibri" panose="020F0502020204030204" pitchFamily="34" charset="0"/>
              </a:rPr>
              <a:t>Apply for your green card (legal permanent residency status) as soon as possible!</a:t>
            </a:r>
          </a:p>
          <a:p>
            <a:pPr fontAlgn="base"/>
            <a:r>
              <a:rPr lang="en-US" sz="5100" b="1" dirty="0">
                <a:latin typeface="Calibri" panose="020F0502020204030204" pitchFamily="34" charset="0"/>
                <a:ea typeface="Calibri" panose="020F0502020204030204" pitchFamily="34" charset="0"/>
                <a:cs typeface="Calibri" panose="020F0502020204030204" pitchFamily="34" charset="0"/>
              </a:rPr>
              <a:t>Seeing a civil surgeon is part of the process </a:t>
            </a:r>
          </a:p>
          <a:p>
            <a:pPr lvl="1" fontAlgn="base"/>
            <a:r>
              <a:rPr lang="en-US" sz="5100" dirty="0">
                <a:latin typeface="Calibri" panose="020F0502020204030204" pitchFamily="34" charset="0"/>
                <a:ea typeface="Calibri" panose="020F0502020204030204" pitchFamily="34" charset="0"/>
                <a:cs typeface="Calibri" panose="020F0502020204030204" pitchFamily="34" charset="0"/>
              </a:rPr>
              <a:t>Each civil surgeon has their own fee and requirements for I-693 forms</a:t>
            </a:r>
          </a:p>
          <a:p>
            <a:pPr lvl="1" fontAlgn="base"/>
            <a:r>
              <a:rPr lang="en-US" sz="5100" dirty="0">
                <a:highlight>
                  <a:srgbClr val="00FFFF"/>
                </a:highlight>
                <a:latin typeface="Calibri" panose="020F0502020204030204" pitchFamily="34" charset="0"/>
                <a:ea typeface="Calibri" panose="020F0502020204030204" pitchFamily="34" charset="0"/>
                <a:cs typeface="Calibri" panose="020F0502020204030204" pitchFamily="34" charset="0"/>
              </a:rPr>
              <a:t>Before meeting with a civil surgeon, it is best to get all required vaccines </a:t>
            </a:r>
          </a:p>
          <a:p>
            <a:pPr fontAlgn="base"/>
            <a:r>
              <a:rPr lang="en-US" sz="4400" b="1" dirty="0">
                <a:latin typeface="Calibri" panose="020F0502020204030204" pitchFamily="34" charset="0"/>
                <a:ea typeface="Calibri" panose="020F0502020204030204" pitchFamily="34" charset="0"/>
                <a:cs typeface="Calibri" panose="020F0502020204030204" pitchFamily="34" charset="0"/>
              </a:rPr>
              <a:t>Milwaukee specific civil surgeon locations</a:t>
            </a:r>
            <a:r>
              <a:rPr lang="en-US" sz="4400" dirty="0">
                <a:latin typeface="Calibri" panose="020F0502020204030204" pitchFamily="34" charset="0"/>
                <a:ea typeface="Calibri" panose="020F0502020204030204" pitchFamily="34" charset="0"/>
                <a:cs typeface="Calibri" panose="020F0502020204030204" pitchFamily="34" charset="0"/>
              </a:rPr>
              <a:t>:</a:t>
            </a:r>
          </a:p>
          <a:p>
            <a:pPr lvl="2" fontAlgn="base"/>
            <a:r>
              <a:rPr lang="en-US" sz="4000" i="1" dirty="0">
                <a:latin typeface="Calibri" panose="020F0502020204030204" pitchFamily="34" charset="0"/>
                <a:ea typeface="Calibri" panose="020F0502020204030204" pitchFamily="34" charset="0"/>
                <a:cs typeface="Calibri" panose="020F0502020204030204" pitchFamily="34" charset="0"/>
              </a:rPr>
              <a:t>MCHC (803 W Layton Ave, Milwaukee, WI 53221/414-939-4411) </a:t>
            </a:r>
          </a:p>
          <a:p>
            <a:pPr lvl="2" fontAlgn="base"/>
            <a:r>
              <a:rPr lang="en-US" sz="4000" i="1" dirty="0">
                <a:latin typeface="Calibri" panose="020F0502020204030204" pitchFamily="34" charset="0"/>
                <a:ea typeface="Calibri" panose="020F0502020204030204" pitchFamily="34" charset="0"/>
                <a:cs typeface="Calibri" panose="020F0502020204030204" pitchFamily="34" charset="0"/>
              </a:rPr>
              <a:t>Concentra Urgent Care (2455 N 124th St, Brookfield, WI 53005/262-782-9326) </a:t>
            </a:r>
          </a:p>
          <a:p>
            <a:pPr lvl="2" fontAlgn="base"/>
            <a:r>
              <a:rPr lang="en-US" sz="4000" i="1" dirty="0">
                <a:latin typeface="Calibri" panose="020F0502020204030204" pitchFamily="34" charset="0"/>
                <a:ea typeface="Calibri" panose="020F0502020204030204" pitchFamily="34" charset="0"/>
                <a:cs typeface="Calibri" panose="020F0502020204030204" pitchFamily="34" charset="0"/>
              </a:rPr>
              <a:t>ProCare Medical Group (3727 W Wisconsin Ave, Milwaukee, WI 53208/414-291-2626) </a:t>
            </a:r>
          </a:p>
          <a:p>
            <a:pPr lvl="2" fontAlgn="base"/>
            <a:r>
              <a:rPr lang="en-US" sz="4000" i="1" dirty="0">
                <a:latin typeface="Calibri" panose="020F0502020204030204" pitchFamily="34" charset="0"/>
                <a:ea typeface="Calibri" panose="020F0502020204030204" pitchFamily="34" charset="0"/>
                <a:cs typeface="Calibri" panose="020F0502020204030204" pitchFamily="34" charset="0"/>
              </a:rPr>
              <a:t>Med Point Family Care Center (5233 S 27th St Suite 1, Milwaukee, WI 53221/414-727-5850) </a:t>
            </a:r>
          </a:p>
        </p:txBody>
      </p:sp>
      <p:sp>
        <p:nvSpPr>
          <p:cNvPr id="4" name="Rectangle 3">
            <a:extLst>
              <a:ext uri="{FF2B5EF4-FFF2-40B4-BE49-F238E27FC236}">
                <a16:creationId xmlns:a16="http://schemas.microsoft.com/office/drawing/2014/main" id="{FD450BEF-E727-F8EB-68F1-124B7276B670}"/>
              </a:ext>
            </a:extLst>
          </p:cNvPr>
          <p:cNvSpPr/>
          <p:nvPr/>
        </p:nvSpPr>
        <p:spPr>
          <a:xfrm>
            <a:off x="968188" y="1153414"/>
            <a:ext cx="10976386" cy="1938992"/>
          </a:xfrm>
          <a:prstGeom prst="rect">
            <a:avLst/>
          </a:prstGeom>
          <a:noFill/>
        </p:spPr>
        <p:txBody>
          <a:bodyPr wrap="square" lIns="91440" tIns="45720" rIns="91440" bIns="45720">
            <a:spAutoFit/>
          </a:bodyPr>
          <a:lstStyle/>
          <a:p>
            <a:pPr marL="685800" indent="-685800">
              <a:buFont typeface="Arial" panose="020B0604020202020204" pitchFamily="34" charset="0"/>
              <a:buChar char="•"/>
            </a:pPr>
            <a:r>
              <a:rPr lang="en-US" sz="4000" b="0" cap="none" spc="0" dirty="0">
                <a:ln w="0"/>
                <a:solidFill>
                  <a:srgbClr val="28886F"/>
                </a:solidFill>
                <a:effectLst>
                  <a:outerShdw blurRad="38100" dist="19050" dir="2700000" algn="tl" rotWithShape="0">
                    <a:schemeClr val="dk1">
                      <a:alpha val="40000"/>
                    </a:schemeClr>
                  </a:outerShdw>
                </a:effectLst>
                <a:latin typeface="Trebuchet MS" panose="020B0603020202020204" pitchFamily="34" charset="0"/>
              </a:rPr>
              <a:t>Apply for your Green Card- Legal permanent residency NOW!</a:t>
            </a:r>
          </a:p>
          <a:p>
            <a:pPr marL="685800" indent="-685800">
              <a:buFont typeface="Arial" panose="020B0604020202020204" pitchFamily="34" charset="0"/>
              <a:buChar char="•"/>
            </a:pPr>
            <a:r>
              <a:rPr lang="en-US" sz="4000" dirty="0">
                <a:ln w="0"/>
                <a:solidFill>
                  <a:srgbClr val="28886F"/>
                </a:solidFill>
                <a:effectLst>
                  <a:outerShdw blurRad="38100" dist="19050" dir="2700000" algn="tl" rotWithShape="0">
                    <a:schemeClr val="dk1">
                      <a:alpha val="40000"/>
                    </a:schemeClr>
                  </a:outerShdw>
                </a:effectLst>
                <a:latin typeface="Trebuchet MS" panose="020B0603020202020204" pitchFamily="34" charset="0"/>
              </a:rPr>
              <a:t>Get all your vaccines</a:t>
            </a:r>
            <a:endParaRPr lang="en-US" sz="4000" b="0" cap="none" spc="0" dirty="0">
              <a:ln w="0"/>
              <a:solidFill>
                <a:srgbClr val="28886F"/>
              </a:solidFill>
              <a:effectLst>
                <a:outerShdw blurRad="38100" dist="19050" dir="2700000" algn="tl" rotWithShape="0">
                  <a:schemeClr val="dk1">
                    <a:alpha val="40000"/>
                  </a:schemeClr>
                </a:outerShdw>
              </a:effectLst>
              <a:latin typeface="Trebuchet MS" panose="020B0603020202020204" pitchFamily="34" charset="0"/>
            </a:endParaRPr>
          </a:p>
        </p:txBody>
      </p:sp>
      <p:pic>
        <p:nvPicPr>
          <p:cNvPr id="6" name="Picture 5">
            <a:extLst>
              <a:ext uri="{FF2B5EF4-FFF2-40B4-BE49-F238E27FC236}">
                <a16:creationId xmlns:a16="http://schemas.microsoft.com/office/drawing/2014/main" id="{BE271281-E073-CB8E-1DA2-00F17BD2F5C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515316" y="1153414"/>
            <a:ext cx="2638631" cy="1570692"/>
          </a:xfrm>
          <a:prstGeom prst="rect">
            <a:avLst/>
          </a:prstGeom>
        </p:spPr>
      </p:pic>
    </p:spTree>
    <p:extLst>
      <p:ext uri="{BB962C8B-B14F-4D97-AF65-F5344CB8AC3E}">
        <p14:creationId xmlns:p14="http://schemas.microsoft.com/office/powerpoint/2010/main" val="1171562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C40D-B3E5-C4E7-9A5D-6FB3BA85861F}"/>
              </a:ext>
            </a:extLst>
          </p:cNvPr>
          <p:cNvSpPr>
            <a:spLocks noGrp="1"/>
          </p:cNvSpPr>
          <p:nvPr>
            <p:ph type="title"/>
          </p:nvPr>
        </p:nvSpPr>
        <p:spPr>
          <a:xfrm>
            <a:off x="838200" y="224269"/>
            <a:ext cx="11064498" cy="1325563"/>
          </a:xfrm>
        </p:spPr>
        <p:txBody>
          <a:bodyPr>
            <a:normAutofit/>
          </a:bodyPr>
          <a:lstStyle/>
          <a:p>
            <a:r>
              <a:rPr lang="en-US" sz="4000" dirty="0">
                <a:latin typeface="Trebuchet MS" panose="020B0603020202020204" pitchFamily="34" charset="0"/>
              </a:rPr>
              <a:t>Vaccine Availability at Your Health Department?</a:t>
            </a:r>
          </a:p>
        </p:txBody>
      </p:sp>
      <p:sp>
        <p:nvSpPr>
          <p:cNvPr id="3" name="Content Placeholder 2">
            <a:extLst>
              <a:ext uri="{FF2B5EF4-FFF2-40B4-BE49-F238E27FC236}">
                <a16:creationId xmlns:a16="http://schemas.microsoft.com/office/drawing/2014/main" id="{EDE3942B-4DD2-E8BE-ED3B-E8911293CC6D}"/>
              </a:ext>
            </a:extLst>
          </p:cNvPr>
          <p:cNvSpPr>
            <a:spLocks noGrp="1"/>
          </p:cNvSpPr>
          <p:nvPr>
            <p:ph sz="half" idx="1"/>
          </p:nvPr>
        </p:nvSpPr>
        <p:spPr>
          <a:xfrm>
            <a:off x="838200" y="1441342"/>
            <a:ext cx="5181600" cy="5304015"/>
          </a:xfrm>
        </p:spPr>
        <p:txBody>
          <a:bodyPr>
            <a:normAutofit fontScale="32500" lnSpcReduction="20000"/>
          </a:bodyPr>
          <a:lstStyle/>
          <a:p>
            <a:pPr marL="0" indent="0">
              <a:buNone/>
            </a:pPr>
            <a:r>
              <a:rPr lang="en-US" sz="6200" b="1" dirty="0">
                <a:latin typeface="Calibri" panose="020F0502020204030204" pitchFamily="34" charset="0"/>
                <a:ea typeface="Calibri" panose="020F0502020204030204" pitchFamily="34" charset="0"/>
                <a:cs typeface="Calibri" panose="020F0502020204030204" pitchFamily="34" charset="0"/>
              </a:rPr>
              <a:t>Milwaukee Specific:</a:t>
            </a:r>
            <a:br>
              <a:rPr lang="en-US" sz="6200" b="1" dirty="0">
                <a:latin typeface="Calibri" panose="020F0502020204030204" pitchFamily="34" charset="0"/>
                <a:ea typeface="Calibri" panose="020F0502020204030204" pitchFamily="34" charset="0"/>
                <a:cs typeface="Calibri" panose="020F0502020204030204" pitchFamily="34" charset="0"/>
              </a:rPr>
            </a:br>
            <a:br>
              <a:rPr lang="en-US" sz="6200" b="1" dirty="0">
                <a:latin typeface="Calibri" panose="020F0502020204030204" pitchFamily="34" charset="0"/>
                <a:ea typeface="Calibri" panose="020F0502020204030204" pitchFamily="34" charset="0"/>
                <a:cs typeface="Calibri" panose="020F0502020204030204" pitchFamily="34" charset="0"/>
              </a:rPr>
            </a:br>
            <a:r>
              <a:rPr lang="en-US" sz="6200" b="1" dirty="0">
                <a:latin typeface="Calibri" panose="020F0502020204030204" pitchFamily="34" charset="0"/>
                <a:ea typeface="Calibri" panose="020F0502020204030204" pitchFamily="34" charset="0"/>
                <a:cs typeface="Calibri" panose="020F0502020204030204" pitchFamily="34" charset="0"/>
              </a:rPr>
              <a:t>Southside Health Center</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1639 S. 23rd Street</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414-286-8620      </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Monday 3-6 PM,  Tuesday 1-4 PM</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    </a:t>
            </a:r>
          </a:p>
          <a:p>
            <a:pPr marL="0" indent="0">
              <a:buNone/>
            </a:pPr>
            <a:r>
              <a:rPr lang="en-US" sz="6200" b="1" dirty="0">
                <a:latin typeface="Calibri" panose="020F0502020204030204" pitchFamily="34" charset="0"/>
                <a:ea typeface="Calibri" panose="020F0502020204030204" pitchFamily="34" charset="0"/>
                <a:cs typeface="Calibri" panose="020F0502020204030204" pitchFamily="34" charset="0"/>
              </a:rPr>
              <a:t>Northwest Health Center  </a:t>
            </a:r>
            <a:r>
              <a:rPr lang="en-US" sz="6200" dirty="0">
                <a:latin typeface="Calibri" panose="020F0502020204030204" pitchFamily="34" charset="0"/>
                <a:ea typeface="Calibri" panose="020F0502020204030204" pitchFamily="34" charset="0"/>
                <a:cs typeface="Calibri" panose="020F0502020204030204" pitchFamily="34" charset="0"/>
              </a:rPr>
              <a:t>     </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7630 W. Mill Rd</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 414-286-8830     </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Wednesday 3-6 PM</a:t>
            </a:r>
          </a:p>
          <a:p>
            <a:endParaRPr lang="en-US" sz="62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6200" b="1" dirty="0">
                <a:latin typeface="Calibri" panose="020F0502020204030204" pitchFamily="34" charset="0"/>
                <a:ea typeface="Calibri" panose="020F0502020204030204" pitchFamily="34" charset="0"/>
                <a:cs typeface="Calibri" panose="020F0502020204030204" pitchFamily="34" charset="0"/>
              </a:rPr>
              <a:t>Keenan Health Center </a:t>
            </a:r>
            <a:r>
              <a:rPr lang="en-US" sz="6200" dirty="0">
                <a:latin typeface="Calibri" panose="020F0502020204030204" pitchFamily="34" charset="0"/>
                <a:ea typeface="Calibri" panose="020F0502020204030204" pitchFamily="34" charset="0"/>
                <a:cs typeface="Calibri" panose="020F0502020204030204" pitchFamily="34" charset="0"/>
              </a:rPr>
              <a:t>   </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3200 N. 36th Street</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414-286-3631      </a:t>
            </a:r>
          </a:p>
          <a:p>
            <a:pPr marL="0" indent="0">
              <a:buNone/>
            </a:pPr>
            <a:r>
              <a:rPr lang="en-US" sz="6200" dirty="0">
                <a:latin typeface="Calibri" panose="020F0502020204030204" pitchFamily="34" charset="0"/>
                <a:ea typeface="Calibri" panose="020F0502020204030204" pitchFamily="34" charset="0"/>
                <a:cs typeface="Calibri" panose="020F0502020204030204" pitchFamily="34" charset="0"/>
              </a:rPr>
              <a:t>Thursday 1-4 PM</a:t>
            </a:r>
          </a:p>
        </p:txBody>
      </p:sp>
      <p:pic>
        <p:nvPicPr>
          <p:cNvPr id="10" name="Content Placeholder 9">
            <a:extLst>
              <a:ext uri="{FF2B5EF4-FFF2-40B4-BE49-F238E27FC236}">
                <a16:creationId xmlns:a16="http://schemas.microsoft.com/office/drawing/2014/main" id="{039C5BED-6BBF-8DC7-7F93-219033CAD8E0}"/>
              </a:ext>
            </a:extLst>
          </p:cNvPr>
          <p:cNvPicPr>
            <a:picLocks noGrp="1" noChangeAspect="1"/>
          </p:cNvPicPr>
          <p:nvPr>
            <p:ph sz="half" idx="2"/>
          </p:nvPr>
        </p:nvPicPr>
        <p:blipFill>
          <a:blip r:embed="rId2"/>
          <a:stretch>
            <a:fillRect/>
          </a:stretch>
        </p:blipFill>
        <p:spPr>
          <a:xfrm>
            <a:off x="5145437" y="1549832"/>
            <a:ext cx="6242736" cy="4680488"/>
          </a:xfrm>
          <a:prstGeom prst="rect">
            <a:avLst/>
          </a:prstGeom>
        </p:spPr>
      </p:pic>
    </p:spTree>
    <p:extLst>
      <p:ext uri="{BB962C8B-B14F-4D97-AF65-F5344CB8AC3E}">
        <p14:creationId xmlns:p14="http://schemas.microsoft.com/office/powerpoint/2010/main" val="2241713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9ED67-78D0-9121-EE10-3CCF2FBE44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2B94E-4CD2-2C01-8E43-E12D41F4058E}"/>
              </a:ext>
            </a:extLst>
          </p:cNvPr>
          <p:cNvSpPr>
            <a:spLocks noGrp="1"/>
          </p:cNvSpPr>
          <p:nvPr>
            <p:ph type="title"/>
          </p:nvPr>
        </p:nvSpPr>
        <p:spPr>
          <a:xfrm>
            <a:off x="838200" y="856532"/>
            <a:ext cx="10515600" cy="956790"/>
          </a:xfrm>
        </p:spPr>
        <p:txBody>
          <a:bodyPr>
            <a:normAutofit fontScale="90000"/>
          </a:bodyPr>
          <a:lstStyle/>
          <a:p>
            <a:r>
              <a:rPr lang="en-US" dirty="0">
                <a:latin typeface="Trebuchet MS" panose="020B0603020202020204" pitchFamily="34" charset="0"/>
              </a:rPr>
              <a:t>Medicaid– Loss of Insurance Next Steps? </a:t>
            </a:r>
            <a:br>
              <a:rPr lang="en-US" dirty="0"/>
            </a:br>
            <a:endParaRPr lang="en-US" dirty="0"/>
          </a:p>
        </p:txBody>
      </p:sp>
      <p:sp>
        <p:nvSpPr>
          <p:cNvPr id="3" name="Content Placeholder 2">
            <a:extLst>
              <a:ext uri="{FF2B5EF4-FFF2-40B4-BE49-F238E27FC236}">
                <a16:creationId xmlns:a16="http://schemas.microsoft.com/office/drawing/2014/main" id="{550173FA-401E-2057-BB0E-A1C65D1FEF6C}"/>
              </a:ext>
            </a:extLst>
          </p:cNvPr>
          <p:cNvSpPr>
            <a:spLocks noGrp="1"/>
          </p:cNvSpPr>
          <p:nvPr>
            <p:ph idx="1"/>
          </p:nvPr>
        </p:nvSpPr>
        <p:spPr>
          <a:xfrm>
            <a:off x="838200" y="2141537"/>
            <a:ext cx="10515600" cy="4351338"/>
          </a:xfrm>
        </p:spPr>
        <p:txBody>
          <a:bodyPr>
            <a:normAutofit fontScale="92500" lnSpcReduction="10000"/>
          </a:bodyPr>
          <a:lstStyle/>
          <a:p>
            <a:pPr marL="0" indent="0">
              <a:buNone/>
            </a:pPr>
            <a:endParaRPr lang="en-US" sz="2000" dirty="0"/>
          </a:p>
          <a:p>
            <a:r>
              <a:rPr lang="en-US" dirty="0">
                <a:latin typeface="Calibri" panose="020F0502020204030204" pitchFamily="34" charset="0"/>
                <a:ea typeface="Calibri" panose="020F0502020204030204" pitchFamily="34" charset="0"/>
                <a:cs typeface="Calibri" panose="020F0502020204030204" pitchFamily="34" charset="0"/>
              </a:rPr>
              <a:t>Establish an insurance plan if you expect to lose coverage.</a:t>
            </a:r>
          </a:p>
          <a:p>
            <a:pPr lvl="1"/>
            <a:r>
              <a:rPr lang="en-US" sz="2800" dirty="0">
                <a:latin typeface="Calibri" panose="020F0502020204030204" pitchFamily="34" charset="0"/>
                <a:ea typeface="Calibri" panose="020F0502020204030204" pitchFamily="34" charset="0"/>
                <a:cs typeface="Calibri" panose="020F0502020204030204" pitchFamily="34" charset="0"/>
              </a:rPr>
              <a:t>If your employer offers insurance,</a:t>
            </a:r>
            <a:r>
              <a:rPr lang="en-US" sz="2800" b="1" dirty="0">
                <a:latin typeface="Calibri" panose="020F0502020204030204" pitchFamily="34" charset="0"/>
                <a:ea typeface="Calibri" panose="020F0502020204030204" pitchFamily="34" charset="0"/>
                <a:cs typeface="Calibri" panose="020F0502020204030204" pitchFamily="34" charset="0"/>
              </a:rPr>
              <a:t> loss of Medicaid is considered a life event </a:t>
            </a:r>
            <a:r>
              <a:rPr lang="en-US" sz="2800" dirty="0">
                <a:latin typeface="Calibri" panose="020F0502020204030204" pitchFamily="34" charset="0"/>
                <a:ea typeface="Calibri" panose="020F0502020204030204" pitchFamily="34" charset="0"/>
                <a:cs typeface="Calibri" panose="020F0502020204030204" pitchFamily="34" charset="0"/>
              </a:rPr>
              <a:t>that would allow for enrollment in employer-based insurance outside of an open enrollment period.</a:t>
            </a:r>
          </a:p>
          <a:p>
            <a:pPr lvl="1"/>
            <a:r>
              <a:rPr lang="en-US" sz="2800" dirty="0">
                <a:latin typeface="Calibri" panose="020F0502020204030204" pitchFamily="34" charset="0"/>
                <a:ea typeface="Calibri" panose="020F0502020204030204" pitchFamily="34" charset="0"/>
                <a:cs typeface="Calibri" panose="020F0502020204030204" pitchFamily="34" charset="0"/>
                <a:hlinkClick r:id="rId2"/>
              </a:rPr>
              <a:t>Contact</a:t>
            </a:r>
            <a:r>
              <a:rPr lang="en-US" sz="2800" b="1" dirty="0">
                <a:latin typeface="Calibri" panose="020F0502020204030204" pitchFamily="34" charset="0"/>
                <a:ea typeface="Calibri" panose="020F0502020204030204" pitchFamily="34" charset="0"/>
                <a:cs typeface="Calibri" panose="020F0502020204030204" pitchFamily="34" charset="0"/>
                <a:hlinkClick r:id="rId2"/>
              </a:rPr>
              <a:t> Covering Wisconsin</a:t>
            </a:r>
            <a:r>
              <a:rPr lang="en-US" sz="2800" b="1" dirty="0">
                <a:latin typeface="Calibri" panose="020F0502020204030204" pitchFamily="34" charset="0"/>
                <a:ea typeface="Calibri" panose="020F0502020204030204" pitchFamily="34" charset="0"/>
                <a:cs typeface="Calibri" panose="020F0502020204030204" pitchFamily="34" charset="0"/>
              </a:rPr>
              <a:t> </a:t>
            </a:r>
            <a:r>
              <a:rPr lang="en-US" sz="2800" dirty="0">
                <a:latin typeface="Calibri" panose="020F0502020204030204" pitchFamily="34" charset="0"/>
                <a:ea typeface="Calibri" panose="020F0502020204030204" pitchFamily="34" charset="0"/>
                <a:cs typeface="Calibri" panose="020F0502020204030204" pitchFamily="34" charset="0"/>
              </a:rPr>
              <a:t>to discuss insurance and medication options.</a:t>
            </a:r>
            <a:endParaRPr lang="en-US" sz="2800" b="1" dirty="0">
              <a:latin typeface="Calibri" panose="020F0502020204030204" pitchFamily="34" charset="0"/>
              <a:ea typeface="Calibri" panose="020F0502020204030204" pitchFamily="34" charset="0"/>
              <a:cs typeface="Calibri" panose="020F0502020204030204" pitchFamily="34" charset="0"/>
            </a:endParaRPr>
          </a:p>
          <a:p>
            <a:pPr lvl="2"/>
            <a:r>
              <a:rPr lang="en-US" sz="2800" dirty="0">
                <a:latin typeface="Calibri" panose="020F0502020204030204" pitchFamily="34" charset="0"/>
                <a:ea typeface="Calibri" panose="020F0502020204030204" pitchFamily="34" charset="0"/>
                <a:cs typeface="Calibri" panose="020F0502020204030204" pitchFamily="34" charset="0"/>
              </a:rPr>
              <a:t>Call </a:t>
            </a:r>
            <a:r>
              <a:rPr lang="en-US" sz="2800" b="1" u="sng" dirty="0">
                <a:latin typeface="Calibri" panose="020F0502020204030204" pitchFamily="34" charset="0"/>
                <a:ea typeface="Calibri" panose="020F0502020204030204" pitchFamily="34" charset="0"/>
                <a:cs typeface="Calibri" panose="020F0502020204030204" pitchFamily="34" charset="0"/>
                <a:hlinkClick r:id="rId3"/>
              </a:rPr>
              <a:t>(608) 261-1455</a:t>
            </a:r>
            <a:r>
              <a:rPr lang="en-US" sz="2800" dirty="0">
                <a:latin typeface="Calibri" panose="020F0502020204030204" pitchFamily="34" charset="0"/>
                <a:ea typeface="Calibri" panose="020F0502020204030204" pitchFamily="34" charset="0"/>
                <a:cs typeface="Calibri" panose="020F0502020204030204" pitchFamily="34" charset="0"/>
              </a:rPr>
              <a:t> or </a:t>
            </a:r>
            <a:r>
              <a:rPr lang="en-US" sz="2800" b="1" u="sng" dirty="0">
                <a:latin typeface="Calibri" panose="020F0502020204030204" pitchFamily="34" charset="0"/>
                <a:ea typeface="Calibri" panose="020F0502020204030204" pitchFamily="34" charset="0"/>
                <a:cs typeface="Calibri" panose="020F0502020204030204" pitchFamily="34" charset="0"/>
                <a:hlinkClick r:id="rId4"/>
              </a:rPr>
              <a:t>(877) 942-6837</a:t>
            </a:r>
            <a:r>
              <a:rPr lang="en-US" sz="2800" dirty="0">
                <a:latin typeface="Calibri" panose="020F0502020204030204" pitchFamily="34" charset="0"/>
                <a:ea typeface="Calibri" panose="020F0502020204030204" pitchFamily="34" charset="0"/>
                <a:cs typeface="Calibri" panose="020F0502020204030204" pitchFamily="34" charset="0"/>
              </a:rPr>
              <a:t> to speak with a health insurance navigator.</a:t>
            </a:r>
          </a:p>
          <a:p>
            <a:pPr lvl="2"/>
            <a:r>
              <a:rPr lang="en-US" sz="2800" dirty="0">
                <a:latin typeface="Calibri" panose="020F0502020204030204" pitchFamily="34" charset="0"/>
                <a:ea typeface="Calibri" panose="020F0502020204030204" pitchFamily="34" charset="0"/>
                <a:cs typeface="Calibri" panose="020F0502020204030204" pitchFamily="34" charset="0"/>
              </a:rPr>
              <a:t>Make an appointment to sign up, change your plan, or ask questions. If you want to make an appointment online: </a:t>
            </a:r>
            <a:r>
              <a:rPr lang="en-US" sz="2800" dirty="0">
                <a:latin typeface="Calibri" panose="020F0502020204030204" pitchFamily="34" charset="0"/>
                <a:ea typeface="Calibri" panose="020F0502020204030204" pitchFamily="34" charset="0"/>
                <a:cs typeface="Calibri" panose="020F0502020204030204" pitchFamily="34" charset="0"/>
                <a:hlinkClick r:id="rId2"/>
              </a:rPr>
              <a:t>https://coveringwi.org</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914400" lvl="2" indent="0">
              <a:buNone/>
            </a:pPr>
            <a:endParaRPr lang="en-US" dirty="0"/>
          </a:p>
          <a:p>
            <a:pPr lvl="2"/>
            <a:endParaRPr lang="en-US" dirty="0"/>
          </a:p>
        </p:txBody>
      </p:sp>
      <p:sp>
        <p:nvSpPr>
          <p:cNvPr id="4" name="Rectangle 3">
            <a:extLst>
              <a:ext uri="{FF2B5EF4-FFF2-40B4-BE49-F238E27FC236}">
                <a16:creationId xmlns:a16="http://schemas.microsoft.com/office/drawing/2014/main" id="{659CA5AA-C32E-8522-69AC-249639B28A38}"/>
              </a:ext>
            </a:extLst>
          </p:cNvPr>
          <p:cNvSpPr/>
          <p:nvPr/>
        </p:nvSpPr>
        <p:spPr>
          <a:xfrm>
            <a:off x="2127713" y="1700149"/>
            <a:ext cx="9332685" cy="646331"/>
          </a:xfrm>
          <a:prstGeom prst="rect">
            <a:avLst/>
          </a:prstGeom>
          <a:noFill/>
        </p:spPr>
        <p:txBody>
          <a:bodyPr wrap="square" lIns="91440" tIns="45720" rIns="91440" bIns="45720">
            <a:spAutoFit/>
          </a:bodyPr>
          <a:lstStyle/>
          <a:p>
            <a:r>
              <a:rPr lang="en-US" sz="3600" cap="none" spc="0" dirty="0">
                <a:ln w="0"/>
                <a:solidFill>
                  <a:schemeClr val="tx1"/>
                </a:solidFill>
                <a:effectLst>
                  <a:outerShdw blurRad="38100" dist="38100" dir="2700000" algn="tl">
                    <a:srgbClr val="000000">
                      <a:alpha val="43137"/>
                    </a:srgbClr>
                  </a:outerShdw>
                </a:effectLst>
                <a:latin typeface="Trebuchet MS" panose="020B0603020202020204" pitchFamily="34" charset="0"/>
              </a:rPr>
              <a:t>Can I get insurance at my job? </a:t>
            </a:r>
          </a:p>
        </p:txBody>
      </p:sp>
      <p:pic>
        <p:nvPicPr>
          <p:cNvPr id="6" name="Picture 5">
            <a:extLst>
              <a:ext uri="{FF2B5EF4-FFF2-40B4-BE49-F238E27FC236}">
                <a16:creationId xmlns:a16="http://schemas.microsoft.com/office/drawing/2014/main" id="{34949C10-16B5-5B62-0FB5-5AB928EBEAA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467940" y="1261812"/>
            <a:ext cx="1431235" cy="1431235"/>
          </a:xfrm>
          <a:prstGeom prst="rect">
            <a:avLst/>
          </a:prstGeom>
        </p:spPr>
      </p:pic>
    </p:spTree>
    <p:extLst>
      <p:ext uri="{BB962C8B-B14F-4D97-AF65-F5344CB8AC3E}">
        <p14:creationId xmlns:p14="http://schemas.microsoft.com/office/powerpoint/2010/main" val="1009671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87D09-4A8D-381C-7C12-C15D9153B0F8}"/>
              </a:ext>
            </a:extLst>
          </p:cNvPr>
          <p:cNvSpPr>
            <a:spLocks noGrp="1"/>
          </p:cNvSpPr>
          <p:nvPr>
            <p:ph type="title"/>
          </p:nvPr>
        </p:nvSpPr>
        <p:spPr>
          <a:xfrm>
            <a:off x="804330" y="697375"/>
            <a:ext cx="4283082" cy="1454051"/>
          </a:xfrm>
        </p:spPr>
        <p:txBody>
          <a:bodyPr vert="horz" lIns="91440" tIns="45720" rIns="91440" bIns="45720" rtlCol="0" anchor="ctr">
            <a:noAutofit/>
          </a:bodyPr>
          <a:lstStyle/>
          <a:p>
            <a:r>
              <a:rPr lang="en-US" sz="4000" dirty="0">
                <a:solidFill>
                  <a:schemeClr val="tx2"/>
                </a:solidFill>
                <a:latin typeface="Trebuchet MS" panose="020B0603020202020204" pitchFamily="34" charset="0"/>
              </a:rPr>
              <a:t>If I am l</a:t>
            </a:r>
            <a:r>
              <a:rPr lang="en-US" sz="4000" kern="1200" dirty="0">
                <a:solidFill>
                  <a:schemeClr val="tx2"/>
                </a:solidFill>
                <a:latin typeface="Trebuchet MS" panose="020B0603020202020204" pitchFamily="34" charset="0"/>
              </a:rPr>
              <a:t>osing MA 10/1/2026, </a:t>
            </a:r>
            <a:br>
              <a:rPr lang="en-US" sz="4000" kern="1200" dirty="0">
                <a:solidFill>
                  <a:schemeClr val="tx2"/>
                </a:solidFill>
                <a:latin typeface="Trebuchet MS" panose="020B0603020202020204" pitchFamily="34" charset="0"/>
              </a:rPr>
            </a:br>
            <a:r>
              <a:rPr lang="en-US" sz="4000" kern="1200" dirty="0">
                <a:solidFill>
                  <a:schemeClr val="tx2"/>
                </a:solidFill>
                <a:latin typeface="Trebuchet MS" panose="020B0603020202020204" pitchFamily="34" charset="0"/>
              </a:rPr>
              <a:t>what </a:t>
            </a:r>
            <a:r>
              <a:rPr lang="en-US" sz="4000" dirty="0">
                <a:solidFill>
                  <a:schemeClr val="tx2"/>
                </a:solidFill>
                <a:latin typeface="Trebuchet MS" panose="020B0603020202020204" pitchFamily="34" charset="0"/>
              </a:rPr>
              <a:t>can I</a:t>
            </a:r>
            <a:r>
              <a:rPr lang="en-US" sz="4000" kern="1200" dirty="0">
                <a:solidFill>
                  <a:schemeClr val="tx2"/>
                </a:solidFill>
                <a:latin typeface="Trebuchet MS" panose="020B0603020202020204" pitchFamily="34" charset="0"/>
              </a:rPr>
              <a:t> do?</a:t>
            </a:r>
          </a:p>
        </p:txBody>
      </p:sp>
      <p:sp>
        <p:nvSpPr>
          <p:cNvPr id="4" name="Rectangle 3">
            <a:extLst>
              <a:ext uri="{FF2B5EF4-FFF2-40B4-BE49-F238E27FC236}">
                <a16:creationId xmlns:a16="http://schemas.microsoft.com/office/drawing/2014/main" id="{E460DA44-F25F-F1E1-480C-C2EFE126175C}"/>
              </a:ext>
            </a:extLst>
          </p:cNvPr>
          <p:cNvSpPr/>
          <p:nvPr/>
        </p:nvSpPr>
        <p:spPr>
          <a:xfrm>
            <a:off x="804672" y="2421682"/>
            <a:ext cx="4282740" cy="3639289"/>
          </a:xfrm>
          <a:prstGeom prst="rect">
            <a:avLst/>
          </a:prstGeom>
        </p:spPr>
        <p:txBody>
          <a:bodyPr vert="horz" lIns="91440" tIns="45720" rIns="91440" bIns="45720" rtlCol="0" anchor="ctr">
            <a:normAutofit/>
          </a:bodyPr>
          <a:lstStyle/>
          <a:p>
            <a:pPr marL="457200" indent="-457200">
              <a:lnSpc>
                <a:spcPct val="90000"/>
              </a:lnSpc>
              <a:spcAft>
                <a:spcPts val="600"/>
              </a:spcAft>
              <a:buFont typeface="Arial" panose="020B0604020202020204" pitchFamily="34" charset="0"/>
              <a:buChar char="•"/>
            </a:pPr>
            <a:r>
              <a:rPr lang="en-US" sz="2800" b="0" cap="none" spc="0" dirty="0">
                <a:ln w="0"/>
                <a:solidFill>
                  <a:schemeClr val="tx2"/>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Go to Medical Appointments</a:t>
            </a:r>
          </a:p>
          <a:p>
            <a:pPr marL="457200" indent="-457200">
              <a:lnSpc>
                <a:spcPct val="90000"/>
              </a:lnSpc>
              <a:spcAft>
                <a:spcPts val="600"/>
              </a:spcAft>
              <a:buFont typeface="Arial" panose="020B0604020202020204" pitchFamily="34" charset="0"/>
              <a:buChar char="•"/>
            </a:pPr>
            <a:r>
              <a:rPr lang="en-US" sz="2800" dirty="0">
                <a:ln w="0"/>
                <a:solidFill>
                  <a:schemeClr val="tx2"/>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Go to Dentist</a:t>
            </a:r>
          </a:p>
          <a:p>
            <a:pPr marL="457200" indent="-457200">
              <a:lnSpc>
                <a:spcPct val="90000"/>
              </a:lnSpc>
              <a:spcAft>
                <a:spcPts val="600"/>
              </a:spcAft>
              <a:buFont typeface="Arial" panose="020B0604020202020204" pitchFamily="34" charset="0"/>
              <a:buChar char="•"/>
            </a:pPr>
            <a:r>
              <a:rPr lang="en-US" sz="2800" b="0" cap="none" spc="0" dirty="0">
                <a:ln w="0"/>
                <a:solidFill>
                  <a:schemeClr val="tx2"/>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Get Medications</a:t>
            </a:r>
          </a:p>
          <a:p>
            <a:pPr marL="457200" indent="-457200">
              <a:lnSpc>
                <a:spcPct val="90000"/>
              </a:lnSpc>
              <a:spcAft>
                <a:spcPts val="600"/>
              </a:spcAft>
              <a:buFont typeface="Arial" panose="020B0604020202020204" pitchFamily="34" charset="0"/>
              <a:buChar char="•"/>
            </a:pPr>
            <a:r>
              <a:rPr lang="en-US" sz="2800" dirty="0">
                <a:ln w="0"/>
                <a:solidFill>
                  <a:schemeClr val="tx2"/>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Make plans for healthcare after 10/1/2026</a:t>
            </a:r>
            <a:endParaRPr lang="en-US" sz="2800" b="0" cap="none" spc="0" dirty="0">
              <a:ln w="0"/>
              <a:solidFill>
                <a:schemeClr val="tx2"/>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Content Placeholder 5" descr="Tooth and a dental mirror">
            <a:extLst>
              <a:ext uri="{FF2B5EF4-FFF2-40B4-BE49-F238E27FC236}">
                <a16:creationId xmlns:a16="http://schemas.microsoft.com/office/drawing/2014/main" id="{0B233B1B-02C4-3200-26FB-09FB942B8A6E}"/>
              </a:ext>
            </a:extLst>
          </p:cNvPr>
          <p:cNvPicPr>
            <a:picLocks noGrp="1" noChangeAspect="1"/>
          </p:cNvPicPr>
          <p:nvPr>
            <p:ph idx="1"/>
          </p:nvPr>
        </p:nvPicPr>
        <p:blipFill>
          <a:blip r:embed="rId2">
            <a:alphaModFix/>
            <a:extLst>
              <a:ext uri="{28A0092B-C50C-407E-A947-70E740481C1C}">
                <a14:useLocalDpi xmlns:a14="http://schemas.microsoft.com/office/drawing/2010/main" val="0"/>
              </a:ext>
            </a:extLst>
          </a:blip>
          <a:srcRect l="7695" r="25552" b="-5"/>
          <a:stretch>
            <a:fillRect/>
          </a:stretch>
        </p:blipFill>
        <p:spPr>
          <a:xfrm>
            <a:off x="5491133" y="286529"/>
            <a:ext cx="2275744" cy="2275744"/>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8" name="Picture 7" descr="Doctor and patient">
            <a:extLst>
              <a:ext uri="{FF2B5EF4-FFF2-40B4-BE49-F238E27FC236}">
                <a16:creationId xmlns:a16="http://schemas.microsoft.com/office/drawing/2014/main" id="{A813A268-7B1E-66C6-546E-042E81E5C441}"/>
              </a:ext>
            </a:extLst>
          </p:cNvPr>
          <p:cNvPicPr>
            <a:picLocks noChangeAspect="1"/>
          </p:cNvPicPr>
          <p:nvPr/>
        </p:nvPicPr>
        <p:blipFill>
          <a:blip r:embed="rId3">
            <a:alphaModFix/>
            <a:extLst>
              <a:ext uri="{28A0092B-C50C-407E-A947-70E740481C1C}">
                <a14:useLocalDpi xmlns:a14="http://schemas.microsoft.com/office/drawing/2010/main" val="0"/>
              </a:ext>
            </a:extLst>
          </a:blip>
          <a:srcRect r="28152" b="-2"/>
          <a:stretch>
            <a:fillRect/>
          </a:stretch>
        </p:blipFill>
        <p:spPr>
          <a:xfrm>
            <a:off x="5734231" y="2527224"/>
            <a:ext cx="3379716" cy="3316386"/>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5" name="Dental image" descr="Dental clinic scene with a toothbrush, mirror, and orange dental chair."/>
          <p:cNvPicPr>
            <a:picLocks noChangeAspect="1"/>
          </p:cNvPicPr>
          <p:nvPr/>
        </p:nvPicPr>
        <p:blipFill>
          <a:blip r:embed="rId4">
            <a:alphaModFix/>
          </a:blip>
          <a:srcRect t="9439" r="-1" b="877"/>
          <a:stretch>
            <a:fillRect/>
          </a:stretch>
        </p:blipFill>
        <p:spPr>
          <a:xfrm>
            <a:off x="7996635" y="10"/>
            <a:ext cx="4211230" cy="3776772"/>
          </a:xfrm>
          <a:custGeom>
            <a:avLst/>
            <a:gdLst/>
            <a:ahLst/>
            <a:cxnLst/>
            <a:rect l="l" t="t" r="r" b="b"/>
            <a:pathLst>
              <a:path w="4405154" h="3776782">
                <a:moveTo>
                  <a:pt x="279221" y="0"/>
                </a:moveTo>
                <a:lnTo>
                  <a:pt x="4405154" y="0"/>
                </a:lnTo>
                <a:lnTo>
                  <a:pt x="4405154" y="3055054"/>
                </a:lnTo>
                <a:lnTo>
                  <a:pt x="4266200" y="3181344"/>
                </a:lnTo>
                <a:cubicBezTo>
                  <a:pt x="3815461" y="3553326"/>
                  <a:pt x="3237603" y="3776782"/>
                  <a:pt x="2607554" y="3776782"/>
                </a:cubicBezTo>
                <a:cubicBezTo>
                  <a:pt x="1167442" y="3776782"/>
                  <a:pt x="0" y="2609341"/>
                  <a:pt x="0" y="1169228"/>
                </a:cubicBezTo>
                <a:cubicBezTo>
                  <a:pt x="0" y="809200"/>
                  <a:pt x="72965" y="466214"/>
                  <a:pt x="204915" y="154250"/>
                </a:cubicBezTo>
                <a:close/>
              </a:path>
            </a:pathLst>
          </a:custGeom>
          <a:effectLst>
            <a:softEdge rad="0"/>
          </a:effectLst>
        </p:spPr>
      </p:pic>
      <p:pic>
        <p:nvPicPr>
          <p:cNvPr id="10" name="Picture 9" descr="Pharmacist stocking drawer">
            <a:extLst>
              <a:ext uri="{FF2B5EF4-FFF2-40B4-BE49-F238E27FC236}">
                <a16:creationId xmlns:a16="http://schemas.microsoft.com/office/drawing/2014/main" id="{5A5F3C07-7FFA-5A07-1E64-32F19AD39158}"/>
              </a:ext>
            </a:extLst>
          </p:cNvPr>
          <p:cNvPicPr>
            <a:picLocks noChangeAspect="1"/>
          </p:cNvPicPr>
          <p:nvPr/>
        </p:nvPicPr>
        <p:blipFill>
          <a:blip r:embed="rId5">
            <a:alphaModFix/>
            <a:extLst>
              <a:ext uri="{28A0092B-C50C-407E-A947-70E740481C1C}">
                <a14:useLocalDpi xmlns:a14="http://schemas.microsoft.com/office/drawing/2010/main" val="0"/>
              </a:ext>
            </a:extLst>
          </a:blip>
          <a:srcRect l="4897" r="16962" b="-4"/>
          <a:stretch>
            <a:fillRect/>
          </a:stretch>
        </p:blipFill>
        <p:spPr>
          <a:xfrm>
            <a:off x="8754343" y="3907436"/>
            <a:ext cx="3453522" cy="2950205"/>
          </a:xfrm>
          <a:custGeom>
            <a:avLst/>
            <a:gdLst/>
            <a:ahLst/>
            <a:cxnLst/>
            <a:rect l="l" t="t" r="r" b="b"/>
            <a:pathLst>
              <a:path w="3453522" h="2950205">
                <a:moveTo>
                  <a:pt x="1901420" y="0"/>
                </a:moveTo>
                <a:cubicBezTo>
                  <a:pt x="2492116" y="0"/>
                  <a:pt x="3019900" y="269355"/>
                  <a:pt x="3368648" y="691940"/>
                </a:cubicBezTo>
                <a:lnTo>
                  <a:pt x="3453522" y="805440"/>
                </a:lnTo>
                <a:lnTo>
                  <a:pt x="3453522" y="2950205"/>
                </a:lnTo>
                <a:lnTo>
                  <a:pt x="316036" y="2950205"/>
                </a:lnTo>
                <a:lnTo>
                  <a:pt x="229491" y="2807749"/>
                </a:lnTo>
                <a:cubicBezTo>
                  <a:pt x="83134" y="2538330"/>
                  <a:pt x="0" y="2229583"/>
                  <a:pt x="0" y="1901419"/>
                </a:cubicBezTo>
                <a:cubicBezTo>
                  <a:pt x="0" y="851294"/>
                  <a:pt x="851295" y="0"/>
                  <a:pt x="1901420" y="0"/>
                </a:cubicBezTo>
                <a:close/>
              </a:path>
            </a:pathLst>
          </a:custGeom>
          <a:effectLst>
            <a:softEdge rad="0"/>
          </a:effectLst>
        </p:spPr>
      </p:pic>
    </p:spTree>
    <p:extLst>
      <p:ext uri="{BB962C8B-B14F-4D97-AF65-F5344CB8AC3E}">
        <p14:creationId xmlns:p14="http://schemas.microsoft.com/office/powerpoint/2010/main" val="3508393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54AC-728C-1DB1-E01D-AEFBE7579059}"/>
              </a:ext>
            </a:extLst>
          </p:cNvPr>
          <p:cNvSpPr>
            <a:spLocks noGrp="1"/>
          </p:cNvSpPr>
          <p:nvPr>
            <p:ph type="title"/>
          </p:nvPr>
        </p:nvSpPr>
        <p:spPr>
          <a:xfrm>
            <a:off x="838200" y="272358"/>
            <a:ext cx="11353800" cy="1325563"/>
          </a:xfrm>
        </p:spPr>
        <p:txBody>
          <a:bodyPr/>
          <a:lstStyle/>
          <a:p>
            <a:r>
              <a:rPr lang="en-US" dirty="0">
                <a:latin typeface="Trebuchet MS" panose="020B0603020202020204" pitchFamily="34" charset="0"/>
              </a:rPr>
              <a:t>Medicaid – Loss of Insurance Next Steps</a:t>
            </a:r>
          </a:p>
        </p:txBody>
      </p:sp>
      <p:sp>
        <p:nvSpPr>
          <p:cNvPr id="3" name="Content Placeholder 2">
            <a:extLst>
              <a:ext uri="{FF2B5EF4-FFF2-40B4-BE49-F238E27FC236}">
                <a16:creationId xmlns:a16="http://schemas.microsoft.com/office/drawing/2014/main" id="{4B4B5F56-1FEA-30FF-0A95-B1F20C5B5828}"/>
              </a:ext>
            </a:extLst>
          </p:cNvPr>
          <p:cNvSpPr>
            <a:spLocks noGrp="1"/>
          </p:cNvSpPr>
          <p:nvPr>
            <p:ph idx="1"/>
          </p:nvPr>
        </p:nvSpPr>
        <p:spPr>
          <a:xfrm>
            <a:off x="838200" y="1597921"/>
            <a:ext cx="10515600" cy="4913313"/>
          </a:xfrm>
        </p:spPr>
        <p:txBody>
          <a:bodyPr>
            <a:normAutofit/>
          </a:bodyPr>
          <a:lstStyle/>
          <a:p>
            <a:pPr marL="0" indent="0">
              <a:buNone/>
            </a:pPr>
            <a:r>
              <a:rPr lang="en-US" sz="3200" dirty="0"/>
              <a:t>Elders</a:t>
            </a:r>
          </a:p>
          <a:p>
            <a:pPr marL="457200" lvl="1" indent="0">
              <a:buNone/>
            </a:pPr>
            <a:r>
              <a:rPr lang="en-US" sz="2800" b="1" u="sng" dirty="0">
                <a:latin typeface="Calibri" panose="020F0502020204030204" pitchFamily="34" charset="0"/>
                <a:ea typeface="Calibri" panose="020F0502020204030204" pitchFamily="34" charset="0"/>
                <a:cs typeface="Calibri" panose="020F0502020204030204" pitchFamily="34" charset="0"/>
                <a:hlinkClick r:id="rId3"/>
              </a:rPr>
              <a:t>Aging and Disability Resource Centers (ADRCs) | Wisconsin Department of Health Services</a:t>
            </a:r>
            <a:endParaRPr lang="en-US" sz="2800" dirty="0">
              <a:latin typeface="Calibri" panose="020F0502020204030204" pitchFamily="34" charset="0"/>
              <a:ea typeface="Calibri" panose="020F0502020204030204" pitchFamily="34" charset="0"/>
              <a:cs typeface="Calibri" panose="020F0502020204030204" pitchFamily="34" charset="0"/>
            </a:endParaRPr>
          </a:p>
          <a:p>
            <a:pPr lvl="1"/>
            <a:r>
              <a:rPr lang="en-US" sz="2800" dirty="0">
                <a:latin typeface="Calibri" panose="020F0502020204030204" pitchFamily="34" charset="0"/>
                <a:ea typeface="Calibri" panose="020F0502020204030204" pitchFamily="34" charset="0"/>
                <a:cs typeface="Calibri" panose="020F0502020204030204" pitchFamily="34" charset="0"/>
              </a:rPr>
              <a:t>ADRCs provide Wisconsin residents information related to aging or living with a disability. Their goal is to connect you with the right resources for your aging and disability needs.</a:t>
            </a:r>
          </a:p>
          <a:p>
            <a:pPr lvl="1"/>
            <a:r>
              <a:rPr lang="en-US" sz="2800" b="1" dirty="0">
                <a:latin typeface="Calibri" panose="020F0502020204030204" pitchFamily="34" charset="0"/>
                <a:ea typeface="Calibri" panose="020F0502020204030204" pitchFamily="34" charset="0"/>
                <a:cs typeface="Calibri" panose="020F0502020204030204" pitchFamily="34" charset="0"/>
              </a:rPr>
              <a:t>You can access ADRC services in several ways:</a:t>
            </a:r>
            <a:endParaRPr lang="en-US" sz="2800" dirty="0">
              <a:latin typeface="Calibri" panose="020F0502020204030204" pitchFamily="34" charset="0"/>
              <a:ea typeface="Calibri" panose="020F0502020204030204" pitchFamily="34" charset="0"/>
              <a:cs typeface="Calibri" panose="020F0502020204030204" pitchFamily="34" charset="0"/>
            </a:endParaRPr>
          </a:p>
          <a:p>
            <a:pPr lvl="2"/>
            <a:r>
              <a:rPr lang="en-US" sz="2800" b="1" dirty="0">
                <a:latin typeface="Calibri" panose="020F0502020204030204" pitchFamily="34" charset="0"/>
                <a:ea typeface="Calibri" panose="020F0502020204030204" pitchFamily="34" charset="0"/>
                <a:cs typeface="Calibri" panose="020F0502020204030204" pitchFamily="34" charset="0"/>
              </a:rPr>
              <a:t>Call or visit </a:t>
            </a:r>
            <a:r>
              <a:rPr lang="en-US" sz="2800" u="sng" dirty="0">
                <a:latin typeface="Calibri" panose="020F0502020204030204" pitchFamily="34" charset="0"/>
                <a:ea typeface="Calibri" panose="020F0502020204030204" pitchFamily="34" charset="0"/>
                <a:cs typeface="Calibri" panose="020F0502020204030204" pitchFamily="34" charset="0"/>
                <a:hlinkClick r:id="rId4"/>
              </a:rPr>
              <a:t>your local ADRC</a:t>
            </a:r>
            <a:r>
              <a:rPr lang="en-US" sz="2800" dirty="0">
                <a:latin typeface="Calibri" panose="020F0502020204030204" pitchFamily="34" charset="0"/>
                <a:ea typeface="Calibri" panose="020F0502020204030204" pitchFamily="34" charset="0"/>
                <a:cs typeface="Calibri" panose="020F0502020204030204" pitchFamily="34" charset="0"/>
              </a:rPr>
              <a:t> in person.</a:t>
            </a:r>
          </a:p>
          <a:p>
            <a:pPr lvl="2"/>
            <a:r>
              <a:rPr lang="en-US" sz="2800" b="1" dirty="0">
                <a:latin typeface="Calibri" panose="020F0502020204030204" pitchFamily="34" charset="0"/>
                <a:ea typeface="Calibri" panose="020F0502020204030204" pitchFamily="34" charset="0"/>
                <a:cs typeface="Calibri" panose="020F0502020204030204" pitchFamily="34" charset="0"/>
              </a:rPr>
              <a:t>Request a home visit</a:t>
            </a:r>
            <a:r>
              <a:rPr lang="en-US" sz="2800" dirty="0">
                <a:latin typeface="Calibri" panose="020F0502020204030204" pitchFamily="34" charset="0"/>
                <a:ea typeface="Calibri" panose="020F0502020204030204" pitchFamily="34" charset="0"/>
                <a:cs typeface="Calibri" panose="020F0502020204030204" pitchFamily="34" charset="0"/>
              </a:rPr>
              <a:t> from </a:t>
            </a:r>
            <a:r>
              <a:rPr lang="en-US" sz="2800" u="sng" dirty="0">
                <a:latin typeface="Calibri" panose="020F0502020204030204" pitchFamily="34" charset="0"/>
                <a:ea typeface="Calibri" panose="020F0502020204030204" pitchFamily="34" charset="0"/>
                <a:cs typeface="Calibri" panose="020F0502020204030204" pitchFamily="34" charset="0"/>
                <a:hlinkClick r:id="rId4"/>
              </a:rPr>
              <a:t>your local ADRC</a:t>
            </a:r>
            <a:r>
              <a:rPr lang="en-US" sz="2800" dirty="0">
                <a:latin typeface="Calibri" panose="020F0502020204030204" pitchFamily="34" charset="0"/>
                <a:ea typeface="Calibri" panose="020F0502020204030204" pitchFamily="34" charset="0"/>
                <a:cs typeface="Calibri" panose="020F0502020204030204" pitchFamily="34" charset="0"/>
              </a:rPr>
              <a:t>.</a:t>
            </a:r>
          </a:p>
          <a:p>
            <a:pPr lvl="2"/>
            <a:r>
              <a:rPr lang="en-US" sz="2800" b="1" dirty="0">
                <a:latin typeface="Calibri" panose="020F0502020204030204" pitchFamily="34" charset="0"/>
                <a:ea typeface="Calibri" panose="020F0502020204030204" pitchFamily="34" charset="0"/>
                <a:cs typeface="Calibri" panose="020F0502020204030204" pitchFamily="34" charset="0"/>
              </a:rPr>
              <a:t>Call</a:t>
            </a:r>
            <a:r>
              <a:rPr lang="en-US" sz="2800" dirty="0">
                <a:latin typeface="Calibri" panose="020F0502020204030204" pitchFamily="34" charset="0"/>
                <a:ea typeface="Calibri" panose="020F0502020204030204" pitchFamily="34" charset="0"/>
                <a:cs typeface="Calibri" panose="020F0502020204030204" pitchFamily="34" charset="0"/>
              </a:rPr>
              <a:t> 844-WIS-ADRC (844-947-2372) for help finding your local ADRC or Tribal ADRS.</a:t>
            </a:r>
          </a:p>
          <a:p>
            <a:pPr marL="457200" lvl="1" indent="0">
              <a:buNone/>
            </a:pPr>
            <a:endParaRPr lang="en-US"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9113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No insurance image" descr="No insurance symbol: a health insurance card with a red prohibition sign.">
            <a:extLst>
              <a:ext uri="{FF2B5EF4-FFF2-40B4-BE49-F238E27FC236}">
                <a16:creationId xmlns:a16="http://schemas.microsoft.com/office/drawing/2014/main" id="{E03443A0-4401-ADA5-C63E-8A6C5C94DEAA}"/>
              </a:ext>
            </a:extLst>
          </p:cNvPr>
          <p:cNvPicPr>
            <a:picLocks noChangeAspect="1"/>
          </p:cNvPicPr>
          <p:nvPr/>
        </p:nvPicPr>
        <p:blipFill>
          <a:blip r:embed="rId2"/>
          <a:srcRect t="4558" r="-3" b="5958"/>
          <a:stretch>
            <a:fillRect/>
          </a:stretch>
        </p:blipFill>
        <p:spPr>
          <a:xfrm>
            <a:off x="0" y="346899"/>
            <a:ext cx="2035744" cy="1821611"/>
          </a:xfrm>
          <a:prstGeom prst="rect">
            <a:avLst/>
          </a:prstGeom>
        </p:spPr>
      </p:pic>
      <p:sp>
        <p:nvSpPr>
          <p:cNvPr id="2" name="Rectangle 1">
            <a:extLst>
              <a:ext uri="{FF2B5EF4-FFF2-40B4-BE49-F238E27FC236}">
                <a16:creationId xmlns:a16="http://schemas.microsoft.com/office/drawing/2014/main" id="{7B060518-3D4D-3E9A-E044-D4EA4332758C}"/>
              </a:ext>
            </a:extLst>
          </p:cNvPr>
          <p:cNvSpPr/>
          <p:nvPr/>
        </p:nvSpPr>
        <p:spPr>
          <a:xfrm>
            <a:off x="1738034" y="903761"/>
            <a:ext cx="11025376" cy="707886"/>
          </a:xfrm>
          <a:prstGeom prst="rect">
            <a:avLst/>
          </a:prstGeom>
          <a:noFill/>
        </p:spPr>
        <p:txBody>
          <a:bodyPr wrap="square" lIns="91440" tIns="45720" rIns="91440" bIns="45720">
            <a:spAutoFit/>
          </a:bodyPr>
          <a:lstStyle/>
          <a:p>
            <a:r>
              <a:rPr lang="en-US" sz="4000" b="0" cap="none" spc="0" dirty="0">
                <a:ln w="0"/>
                <a:solidFill>
                  <a:schemeClr val="tx1"/>
                </a:solidFill>
                <a:effectLst>
                  <a:outerShdw blurRad="38100" dist="19050" dir="2700000" algn="tl" rotWithShape="0">
                    <a:schemeClr val="dk1">
                      <a:alpha val="40000"/>
                    </a:schemeClr>
                  </a:outerShdw>
                </a:effectLst>
                <a:latin typeface="Trebuchet MS" panose="020B0603020202020204" pitchFamily="34" charset="0"/>
              </a:rPr>
              <a:t>If you are losing Medicaid, you have choices:</a:t>
            </a:r>
          </a:p>
        </p:txBody>
      </p:sp>
      <p:sp>
        <p:nvSpPr>
          <p:cNvPr id="7" name="Rectangle 6">
            <a:extLst>
              <a:ext uri="{FF2B5EF4-FFF2-40B4-BE49-F238E27FC236}">
                <a16:creationId xmlns:a16="http://schemas.microsoft.com/office/drawing/2014/main" id="{CBB70DE3-FD3A-6902-B796-041D1C1F0093}"/>
              </a:ext>
            </a:extLst>
          </p:cNvPr>
          <p:cNvSpPr/>
          <p:nvPr/>
        </p:nvSpPr>
        <p:spPr>
          <a:xfrm>
            <a:off x="1017872" y="2168509"/>
            <a:ext cx="11169748" cy="4462760"/>
          </a:xfrm>
          <a:prstGeom prst="rect">
            <a:avLst/>
          </a:prstGeom>
          <a:noFill/>
        </p:spPr>
        <p:txBody>
          <a:bodyPr wrap="square" lIns="91440" tIns="45720" rIns="91440" bIns="45720">
            <a:spAutoFit/>
          </a:bodyPr>
          <a:lstStyle/>
          <a:p>
            <a:pPr marL="514350" indent="-514350">
              <a:buFont typeface="+mj-lt"/>
              <a:buAutoNum type="arabicPeriod"/>
            </a:pPr>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Find out if employer insurance is an option for you.</a:t>
            </a:r>
          </a:p>
          <a:p>
            <a:pPr marL="514350" indent="-514350">
              <a:buFont typeface="+mj-lt"/>
              <a:buAutoNum type="arabicPeriod"/>
            </a:pPr>
            <a:endPar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Try to keep going to the clinic you are attending. Tell your PCP about Medicaid.</a:t>
            </a:r>
          </a:p>
          <a:p>
            <a:pPr marL="514350" indent="-514350">
              <a:buFont typeface="+mj-lt"/>
              <a:buAutoNum type="arabicPeriod"/>
            </a:pPr>
            <a:endPar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Ask if your clinic offers Financial Assistance.</a:t>
            </a:r>
          </a:p>
          <a:p>
            <a:pPr marL="514350" indent="-514350">
              <a:buFont typeface="+mj-lt"/>
              <a:buAutoNum type="arabicPeriod"/>
            </a:pPr>
            <a:endPar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2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If your clinic does not offer financial assistance, then find a free or low-cost clinic.</a:t>
            </a:r>
          </a:p>
          <a:p>
            <a:pPr marL="514350" indent="-514350" algn="ctr">
              <a:buFont typeface="+mj-lt"/>
              <a:buAutoNum type="arabicPeriod"/>
            </a:pPr>
            <a:endParaRPr lang="en-US" sz="32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1610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3203787-084C-4A05-514C-55B22F9AF5C7}"/>
              </a:ext>
            </a:extLst>
          </p:cNvPr>
          <p:cNvPicPr>
            <a:picLocks noChangeAspect="1"/>
          </p:cNvPicPr>
          <p:nvPr/>
        </p:nvPicPr>
        <p:blipFill>
          <a:blip r:embed="rId2">
            <a:extLst>
              <a:ext uri="{28A0092B-C50C-407E-A947-70E740481C1C}">
                <a14:useLocalDpi xmlns:a14="http://schemas.microsoft.com/office/drawing/2010/main" val="0"/>
              </a:ext>
            </a:extLst>
          </a:blip>
          <a:srcRect t="1948"/>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899568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5D08-1B6B-1BA0-B5AC-AE3297AC15A4}"/>
              </a:ext>
            </a:extLst>
          </p:cNvPr>
          <p:cNvSpPr>
            <a:spLocks noGrp="1"/>
          </p:cNvSpPr>
          <p:nvPr>
            <p:ph type="title"/>
          </p:nvPr>
        </p:nvSpPr>
        <p:spPr>
          <a:xfrm>
            <a:off x="838200" y="365125"/>
            <a:ext cx="10515600" cy="1325563"/>
          </a:xfrm>
        </p:spPr>
        <p:txBody>
          <a:bodyPr/>
          <a:lstStyle/>
          <a:p>
            <a:r>
              <a:rPr lang="en-US" dirty="0">
                <a:latin typeface="Trebuchet MS" panose="020B0603020202020204" pitchFamily="34" charset="0"/>
              </a:rPr>
              <a:t>Medicaid – Loss of Insurance Next Steps</a:t>
            </a:r>
            <a:endParaRPr lang="en-US" dirty="0"/>
          </a:p>
        </p:txBody>
      </p:sp>
      <p:sp>
        <p:nvSpPr>
          <p:cNvPr id="3" name="Content Placeholder 2">
            <a:extLst>
              <a:ext uri="{FF2B5EF4-FFF2-40B4-BE49-F238E27FC236}">
                <a16:creationId xmlns:a16="http://schemas.microsoft.com/office/drawing/2014/main" id="{52D8F705-2A30-2EAB-6605-43EB93116547}"/>
              </a:ext>
            </a:extLst>
          </p:cNvPr>
          <p:cNvSpPr>
            <a:spLocks noGrp="1"/>
          </p:cNvSpPr>
          <p:nvPr>
            <p:ph idx="1"/>
          </p:nvPr>
        </p:nvSpPr>
        <p:spPr>
          <a:xfrm>
            <a:off x="838200" y="1581750"/>
            <a:ext cx="10515600" cy="4351338"/>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Work with your refugee resettlement agency and </a:t>
            </a:r>
            <a:r>
              <a:rPr lang="en-US" dirty="0">
                <a:latin typeface="Calibri" panose="020F0502020204030204" pitchFamily="34" charset="0"/>
                <a:ea typeface="Calibri" panose="020F0502020204030204" pitchFamily="34" charset="0"/>
                <a:cs typeface="Calibri" panose="020F0502020204030204" pitchFamily="34" charset="0"/>
                <a:hlinkClick r:id="rId2"/>
              </a:rPr>
              <a:t>Covering WI </a:t>
            </a:r>
            <a:r>
              <a:rPr lang="en-US" dirty="0">
                <a:latin typeface="Calibri" panose="020F0502020204030204" pitchFamily="34" charset="0"/>
                <a:ea typeface="Calibri" panose="020F0502020204030204" pitchFamily="34" charset="0"/>
                <a:cs typeface="Calibri" panose="020F0502020204030204" pitchFamily="34" charset="0"/>
              </a:rPr>
              <a:t>to find local health care options</a:t>
            </a:r>
          </a:p>
          <a:p>
            <a:pPr lvl="1"/>
            <a:r>
              <a:rPr lang="en-US" sz="2800" dirty="0">
                <a:latin typeface="Calibri" panose="020F0502020204030204" pitchFamily="34" charset="0"/>
                <a:ea typeface="Calibri" panose="020F0502020204030204" pitchFamily="34" charset="0"/>
                <a:cs typeface="Calibri" panose="020F0502020204030204" pitchFamily="34" charset="0"/>
              </a:rPr>
              <a:t>Establish care at a Federally Qualified Health Center (FQHC) for quality care at lower costs.</a:t>
            </a:r>
          </a:p>
          <a:p>
            <a:pPr lvl="2"/>
            <a:r>
              <a:rPr lang="en-US" sz="2800" dirty="0">
                <a:latin typeface="Calibri" panose="020F0502020204030204" pitchFamily="34" charset="0"/>
                <a:ea typeface="Calibri" panose="020F0502020204030204" pitchFamily="34" charset="0"/>
                <a:cs typeface="Calibri" panose="020F0502020204030204" pitchFamily="34" charset="0"/>
                <a:hlinkClick r:id="rId3"/>
              </a:rPr>
              <a:t>Find a Community Health Center - WPHCA | Wisconsin Primary Health Care Association</a:t>
            </a:r>
            <a:endParaRPr lang="en-US" sz="2800" dirty="0">
              <a:latin typeface="Calibri" panose="020F0502020204030204" pitchFamily="34" charset="0"/>
              <a:ea typeface="Calibri" panose="020F0502020204030204" pitchFamily="34" charset="0"/>
              <a:cs typeface="Calibri" panose="020F0502020204030204" pitchFamily="34" charset="0"/>
            </a:endParaRPr>
          </a:p>
          <a:p>
            <a:pPr lvl="1"/>
            <a:r>
              <a:rPr lang="en-US" sz="2800" dirty="0">
                <a:latin typeface="Calibri" panose="020F0502020204030204" pitchFamily="34" charset="0"/>
                <a:ea typeface="Calibri" panose="020F0502020204030204" pitchFamily="34" charset="0"/>
                <a:cs typeface="Calibri" panose="020F0502020204030204" pitchFamily="34" charset="0"/>
                <a:hlinkClick r:id="rId4"/>
              </a:rPr>
              <a:t>Direct Primary Care Providers</a:t>
            </a:r>
            <a:endParaRPr lang="en-US" sz="2800" dirty="0">
              <a:latin typeface="Calibri" panose="020F0502020204030204" pitchFamily="34" charset="0"/>
              <a:ea typeface="Calibri" panose="020F0502020204030204" pitchFamily="34" charset="0"/>
              <a:cs typeface="Calibri" panose="020F0502020204030204" pitchFamily="34" charset="0"/>
            </a:endParaRPr>
          </a:p>
          <a:p>
            <a:pPr lvl="1"/>
            <a:r>
              <a:rPr lang="en-US" sz="2800" dirty="0">
                <a:latin typeface="Calibri" panose="020F0502020204030204" pitchFamily="34" charset="0"/>
                <a:ea typeface="Calibri" panose="020F0502020204030204" pitchFamily="34" charset="0"/>
                <a:cs typeface="Calibri" panose="020F0502020204030204" pitchFamily="34" charset="0"/>
              </a:rPr>
              <a:t>Free clinics</a:t>
            </a:r>
          </a:p>
          <a:p>
            <a:pPr lvl="2"/>
            <a:r>
              <a:rPr lang="en-US" sz="2800" dirty="0">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Wisconsin Association of Free &amp; Charitable Clinics</a:t>
            </a:r>
            <a:endParaRPr lang="en-US" sz="28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1026" name="Picture 2" descr="Covering Wisconsin">
            <a:extLst>
              <a:ext uri="{FF2B5EF4-FFF2-40B4-BE49-F238E27FC236}">
                <a16:creationId xmlns:a16="http://schemas.microsoft.com/office/drawing/2014/main" id="{D629C45C-431D-9BA0-E61D-AA87669D3A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454" y="5671464"/>
            <a:ext cx="2355743" cy="821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PHCA | Wisconsin Primary Health Care Association">
            <a:extLst>
              <a:ext uri="{FF2B5EF4-FFF2-40B4-BE49-F238E27FC236}">
                <a16:creationId xmlns:a16="http://schemas.microsoft.com/office/drawing/2014/main" id="{79070A10-0C33-CC1E-07C3-863F1D68C0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0617" y="5624299"/>
            <a:ext cx="2861959" cy="82141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isconsin Association of Free &amp; Charitable Clinics">
            <a:extLst>
              <a:ext uri="{FF2B5EF4-FFF2-40B4-BE49-F238E27FC236}">
                <a16:creationId xmlns:a16="http://schemas.microsoft.com/office/drawing/2014/main" id="{D79AC59A-11FF-0308-CC2E-BA926B8D89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68997" y="5671464"/>
            <a:ext cx="2571750" cy="952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ogo&#10;&#10;AI-generated content may be incorrect.">
            <a:extLst>
              <a:ext uri="{FF2B5EF4-FFF2-40B4-BE49-F238E27FC236}">
                <a16:creationId xmlns:a16="http://schemas.microsoft.com/office/drawing/2014/main" id="{E77BEF75-F07D-6D4A-561F-CDDA3C49C5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00591" y="5424449"/>
            <a:ext cx="2013053" cy="1505027"/>
          </a:xfrm>
          <a:prstGeom prst="rect">
            <a:avLst/>
          </a:prstGeom>
        </p:spPr>
      </p:pic>
    </p:spTree>
    <p:extLst>
      <p:ext uri="{BB962C8B-B14F-4D97-AF65-F5344CB8AC3E}">
        <p14:creationId xmlns:p14="http://schemas.microsoft.com/office/powerpoint/2010/main" val="2027192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Band"/>
          <p:cNvSpPr/>
          <p:nvPr/>
        </p:nvSpPr>
        <p:spPr>
          <a:xfrm>
            <a:off x="0" y="0"/>
            <a:ext cx="12192000" cy="900000"/>
          </a:xfrm>
          <a:prstGeom prst="rect">
            <a:avLst/>
          </a:prstGeom>
          <a:solidFill>
            <a:srgbClr val="5B6DBF"/>
          </a:solidFill>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FFFF"/>
                </a:solidFill>
                <a:effectLst/>
                <a:uLnTx/>
                <a:uFillTx/>
                <a:latin typeface="Aptos" panose="02110004020202020204"/>
                <a:ea typeface="+mn-ea"/>
                <a:cs typeface="+mn-cs"/>
              </a:rPr>
              <a:t>Milwaukee Community Clinics</a:t>
            </a:r>
          </a:p>
        </p:txBody>
      </p:sp>
      <p:pic>
        <p:nvPicPr>
          <p:cNvPr id="20" name="logo_gerald"/>
          <p:cNvPicPr>
            <a:picLocks noChangeAspect="1"/>
          </p:cNvPicPr>
          <p:nvPr/>
        </p:nvPicPr>
        <p:blipFill>
          <a:blip r:embed="rId2"/>
          <a:stretch>
            <a:fillRect/>
          </a:stretch>
        </p:blipFill>
        <p:spPr>
          <a:xfrm>
            <a:off x="517857" y="1218750"/>
            <a:ext cx="964285" cy="900000"/>
          </a:xfrm>
          <a:prstGeom prst="rect">
            <a:avLst/>
          </a:prstGeom>
        </p:spPr>
      </p:pic>
      <p:sp>
        <p:nvSpPr>
          <p:cNvPr id="21" name="txt_gerald"/>
          <p:cNvSpPr/>
          <p:nvPr/>
        </p:nvSpPr>
        <p:spPr>
          <a:xfrm>
            <a:off x="1820000" y="1050000"/>
            <a:ext cx="4180000" cy="1237500"/>
          </a:xfrm>
          <a:prstGeom prst="rect">
            <a:avLst/>
          </a:prstGeom>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414-383-9526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930 W Historic Mitchell St, Milwaukee, WI 53204</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1" u="none" strike="noStrike" kern="1200" cap="none" spc="0" normalizeH="0" baseline="0" noProof="0">
                <a:ln>
                  <a:noFill/>
                </a:ln>
                <a:solidFill>
                  <a:srgbClr val="3C8A3C"/>
                </a:solidFill>
                <a:effectLst/>
                <a:uLnTx/>
                <a:uFillTx/>
                <a:latin typeface="Aptos" panose="02110004020202020204"/>
                <a:ea typeface="+mn-ea"/>
                <a:cs typeface="+mn-cs"/>
              </a:rPr>
              <a:t>We Speak Spanish</a:t>
            </a:r>
          </a:p>
        </p:txBody>
      </p:sp>
      <p:pic>
        <p:nvPicPr>
          <p:cNvPr id="22" name="logo_sixteenth"/>
          <p:cNvPicPr>
            <a:picLocks noChangeAspect="1"/>
          </p:cNvPicPr>
          <p:nvPr/>
        </p:nvPicPr>
        <p:blipFill>
          <a:blip r:embed="rId3"/>
          <a:stretch>
            <a:fillRect/>
          </a:stretch>
        </p:blipFill>
        <p:spPr>
          <a:xfrm>
            <a:off x="360791" y="2613386"/>
            <a:ext cx="1255700" cy="576949"/>
          </a:xfrm>
          <a:prstGeom prst="rect">
            <a:avLst/>
          </a:prstGeom>
        </p:spPr>
      </p:pic>
      <p:sp>
        <p:nvSpPr>
          <p:cNvPr id="23" name="txt_sixteenth"/>
          <p:cNvSpPr/>
          <p:nvPr/>
        </p:nvSpPr>
        <p:spPr>
          <a:xfrm>
            <a:off x="1820000" y="2287500"/>
            <a:ext cx="4180000" cy="1237500"/>
          </a:xfrm>
          <a:prstGeom prst="rect">
            <a:avLst/>
          </a:prstGeom>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414-672-1353</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Chavez Clinic — 1032 S Cesar E Chavez Drive, Milwaukee, WI 53204</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Parkway Clinic — 2806 S 20th St, Milwaukee, WI 53215</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1" u="none" strike="noStrike" kern="1200" cap="none" spc="0" normalizeH="0" baseline="0" noProof="0">
                <a:ln>
                  <a:noFill/>
                </a:ln>
                <a:solidFill>
                  <a:srgbClr val="3C8A3C"/>
                </a:solidFill>
                <a:effectLst/>
                <a:uLnTx/>
                <a:uFillTx/>
                <a:latin typeface="Aptos" panose="02110004020202020204"/>
                <a:ea typeface="+mn-ea"/>
                <a:cs typeface="+mn-cs"/>
              </a:rPr>
              <a:t>We Speak Spanish</a:t>
            </a:r>
          </a:p>
        </p:txBody>
      </p:sp>
      <p:pic>
        <p:nvPicPr>
          <p:cNvPr id="24" name="logo_angel"/>
          <p:cNvPicPr>
            <a:picLocks noChangeAspect="1"/>
          </p:cNvPicPr>
          <p:nvPr/>
        </p:nvPicPr>
        <p:blipFill>
          <a:blip r:embed="rId4"/>
          <a:stretch>
            <a:fillRect/>
          </a:stretch>
        </p:blipFill>
        <p:spPr>
          <a:xfrm>
            <a:off x="382857" y="3693750"/>
            <a:ext cx="1234285" cy="900000"/>
          </a:xfrm>
          <a:prstGeom prst="rect">
            <a:avLst/>
          </a:prstGeom>
        </p:spPr>
      </p:pic>
      <p:sp>
        <p:nvSpPr>
          <p:cNvPr id="25" name="txt_angel"/>
          <p:cNvSpPr/>
          <p:nvPr/>
        </p:nvSpPr>
        <p:spPr>
          <a:xfrm>
            <a:off x="1820000" y="3525000"/>
            <a:ext cx="4180000" cy="1237500"/>
          </a:xfrm>
          <a:prstGeom prst="rect">
            <a:avLst/>
          </a:prstGeom>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414-647-7466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209 W Orchard St, Milwaukee, WI 53205</a:t>
            </a:r>
          </a:p>
        </p:txBody>
      </p:sp>
      <p:pic>
        <p:nvPicPr>
          <p:cNvPr id="26" name="logo_progressive"/>
          <p:cNvPicPr>
            <a:picLocks noChangeAspect="1"/>
          </p:cNvPicPr>
          <p:nvPr/>
        </p:nvPicPr>
        <p:blipFill>
          <a:blip r:embed="rId5"/>
          <a:stretch>
            <a:fillRect/>
          </a:stretch>
        </p:blipFill>
        <p:spPr>
          <a:xfrm>
            <a:off x="267200" y="5202679"/>
            <a:ext cx="1465600" cy="357142"/>
          </a:xfrm>
          <a:prstGeom prst="rect">
            <a:avLst/>
          </a:prstGeom>
        </p:spPr>
      </p:pic>
      <p:sp>
        <p:nvSpPr>
          <p:cNvPr id="27" name="txt_progressive"/>
          <p:cNvSpPr/>
          <p:nvPr/>
        </p:nvSpPr>
        <p:spPr>
          <a:xfrm>
            <a:off x="1820000" y="4762500"/>
            <a:ext cx="4180000" cy="1237500"/>
          </a:xfrm>
          <a:prstGeom prst="rect">
            <a:avLst/>
          </a:prstGeom>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414-935-8000</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3 Locations in North Side of Milwaukee</a:t>
            </a:r>
          </a:p>
        </p:txBody>
      </p:sp>
      <p:pic>
        <p:nvPicPr>
          <p:cNvPr id="28" name="logo_bread"/>
          <p:cNvPicPr>
            <a:picLocks noChangeAspect="1"/>
          </p:cNvPicPr>
          <p:nvPr/>
        </p:nvPicPr>
        <p:blipFill>
          <a:blip r:embed="rId6"/>
          <a:stretch>
            <a:fillRect/>
          </a:stretch>
        </p:blipFill>
        <p:spPr>
          <a:xfrm>
            <a:off x="6381132" y="1425000"/>
            <a:ext cx="1137735" cy="900000"/>
          </a:xfrm>
          <a:prstGeom prst="rect">
            <a:avLst/>
          </a:prstGeom>
        </p:spPr>
      </p:pic>
      <p:sp>
        <p:nvSpPr>
          <p:cNvPr id="29" name="txt_bread"/>
          <p:cNvSpPr/>
          <p:nvPr/>
        </p:nvSpPr>
        <p:spPr>
          <a:xfrm>
            <a:off x="7770000" y="1050000"/>
            <a:ext cx="4180000" cy="1650000"/>
          </a:xfrm>
          <a:prstGeom prst="rect">
            <a:avLst/>
          </a:prstGeom>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414-977-0001</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1821 N 16th St, Milwaukee, WI 53205</a:t>
            </a:r>
          </a:p>
        </p:txBody>
      </p:sp>
      <p:pic>
        <p:nvPicPr>
          <p:cNvPr id="30" name="logo_outreach"/>
          <p:cNvPicPr>
            <a:picLocks noChangeAspect="1"/>
          </p:cNvPicPr>
          <p:nvPr/>
        </p:nvPicPr>
        <p:blipFill>
          <a:blip r:embed="rId7"/>
          <a:stretch>
            <a:fillRect/>
          </a:stretch>
        </p:blipFill>
        <p:spPr>
          <a:xfrm>
            <a:off x="6162626" y="3297138"/>
            <a:ext cx="1415630" cy="409486"/>
          </a:xfrm>
          <a:prstGeom prst="rect">
            <a:avLst/>
          </a:prstGeom>
        </p:spPr>
      </p:pic>
      <p:sp>
        <p:nvSpPr>
          <p:cNvPr id="31" name="txt_outreach"/>
          <p:cNvSpPr/>
          <p:nvPr/>
        </p:nvSpPr>
        <p:spPr>
          <a:xfrm>
            <a:off x="7770000" y="2700000"/>
            <a:ext cx="4180000" cy="1650000"/>
          </a:xfrm>
          <a:prstGeom prst="rect">
            <a:avLst/>
          </a:prstGeom>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414-727-6320</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210 W Capital Drive, Milwaukee, WI 53212</a:t>
            </a:r>
          </a:p>
        </p:txBody>
      </p:sp>
      <p:pic>
        <p:nvPicPr>
          <p:cNvPr id="32" name="logo_mhs"/>
          <p:cNvPicPr>
            <a:picLocks noChangeAspect="1"/>
          </p:cNvPicPr>
          <p:nvPr/>
        </p:nvPicPr>
        <p:blipFill>
          <a:blip r:embed="rId8"/>
          <a:stretch>
            <a:fillRect/>
          </a:stretch>
        </p:blipFill>
        <p:spPr>
          <a:xfrm>
            <a:off x="5966491" y="4902500"/>
            <a:ext cx="1868284" cy="409486"/>
          </a:xfrm>
          <a:prstGeom prst="rect">
            <a:avLst/>
          </a:prstGeom>
        </p:spPr>
      </p:pic>
      <p:sp>
        <p:nvSpPr>
          <p:cNvPr id="33" name="txt_mhs"/>
          <p:cNvSpPr/>
          <p:nvPr/>
        </p:nvSpPr>
        <p:spPr>
          <a:xfrm>
            <a:off x="7770000" y="4350000"/>
            <a:ext cx="4180000" cy="1650000"/>
          </a:xfrm>
          <a:prstGeom prst="rect">
            <a:avLst/>
          </a:prstGeom>
        </p:spPr>
        <p:txBody>
          <a:bodyPr wrap="square"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414-372-8080</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MLK Heritage Health Center — 2555 N Dr. MLK Jr Drive, Milwaukee, WI 53212</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Phone: 414-760-3900</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Aptos" panose="02110004020202020204"/>
                <a:ea typeface="+mn-ea"/>
                <a:cs typeface="+mn-cs"/>
              </a:rPr>
              <a:t>Isaac Coggs Heritage Health Center — 8200 W Silver Spring Drive, Milwaukee, WI 53218</a:t>
            </a:r>
          </a:p>
        </p:txBody>
      </p:sp>
      <p:sp>
        <p:nvSpPr>
          <p:cNvPr id="13" name="Footer Band"/>
          <p:cNvSpPr/>
          <p:nvPr/>
        </p:nvSpPr>
        <p:spPr>
          <a:xfrm>
            <a:off x="0" y="6140000"/>
            <a:ext cx="12192000" cy="718000"/>
          </a:xfrm>
          <a:prstGeom prst="rect">
            <a:avLst/>
          </a:prstGeom>
          <a:solidFill>
            <a:srgbClr val="8894D0"/>
          </a:solidFill>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ptos" panose="02110004020202020204"/>
                <a:ea typeface="+mn-ea"/>
                <a:cs typeface="+mn-cs"/>
              </a:rPr>
              <a:t>All these clinics accept patients with or without health insurance. The cost of care depends on your income — costs are fair and reasonable.</a:t>
            </a:r>
          </a:p>
        </p:txBody>
      </p:sp>
    </p:spTree>
    <p:extLst>
      <p:ext uri="{BB962C8B-B14F-4D97-AF65-F5344CB8AC3E}">
        <p14:creationId xmlns:p14="http://schemas.microsoft.com/office/powerpoint/2010/main" val="911023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9A342-25D9-D0CF-16BC-BC2F00B45D5A}"/>
              </a:ext>
            </a:extLst>
          </p:cNvPr>
          <p:cNvSpPr>
            <a:spLocks noGrp="1"/>
          </p:cNvSpPr>
          <p:nvPr>
            <p:ph type="title"/>
          </p:nvPr>
        </p:nvSpPr>
        <p:spPr>
          <a:xfrm>
            <a:off x="838200" y="201135"/>
            <a:ext cx="10515600" cy="1325563"/>
          </a:xfrm>
        </p:spPr>
        <p:txBody>
          <a:bodyPr>
            <a:normAutofit fontScale="90000"/>
          </a:bodyPr>
          <a:lstStyle/>
          <a:p>
            <a:r>
              <a:rPr lang="en-US" sz="2700" dirty="0"/>
              <a:t>Milwaukee specific:</a:t>
            </a:r>
            <a:br>
              <a:rPr lang="en-US" sz="1800" dirty="0"/>
            </a:br>
            <a:r>
              <a:rPr lang="en-US" dirty="0">
                <a:latin typeface="Trebuchet MS" panose="020B0603020202020204" pitchFamily="34" charset="0"/>
              </a:rPr>
              <a:t>Aurora Walkers Point Community Clinic (AWPCC) – Free Clinic</a:t>
            </a:r>
          </a:p>
        </p:txBody>
      </p:sp>
      <p:sp>
        <p:nvSpPr>
          <p:cNvPr id="3" name="Content Placeholder 2">
            <a:extLst>
              <a:ext uri="{FF2B5EF4-FFF2-40B4-BE49-F238E27FC236}">
                <a16:creationId xmlns:a16="http://schemas.microsoft.com/office/drawing/2014/main" id="{568C9985-757B-89C4-A0F4-7BF57C8B83FD}"/>
              </a:ext>
            </a:extLst>
          </p:cNvPr>
          <p:cNvSpPr>
            <a:spLocks noGrp="1"/>
          </p:cNvSpPr>
          <p:nvPr>
            <p:ph idx="1"/>
          </p:nvPr>
        </p:nvSpPr>
        <p:spPr>
          <a:xfrm>
            <a:off x="823368" y="1642086"/>
            <a:ext cx="10515600" cy="5014779"/>
          </a:xfrm>
        </p:spPr>
        <p:txBody>
          <a:bodyPr>
            <a:noAutofit/>
          </a:bodyPr>
          <a:lstStyle/>
          <a:p>
            <a:pPr marL="0" indent="0">
              <a:buNone/>
            </a:pPr>
            <a:r>
              <a:rPr lang="en-US" b="1" dirty="0">
                <a:latin typeface="Calibri" panose="020F0502020204030204" pitchFamily="34" charset="0"/>
                <a:ea typeface="Calibri" panose="020F0502020204030204" pitchFamily="34" charset="0"/>
                <a:cs typeface="Calibri" panose="020F0502020204030204" pitchFamily="34" charset="0"/>
              </a:rPr>
              <a:t>Eligibility Process </a:t>
            </a:r>
          </a:p>
          <a:p>
            <a:pPr marL="1371600" lvl="2" indent="-457200">
              <a:buFont typeface="+mj-l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Live in Milwaukee County </a:t>
            </a:r>
          </a:p>
          <a:p>
            <a:pPr marL="1371600" lvl="2" indent="-457200">
              <a:buFont typeface="+mj-l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Have low income</a:t>
            </a:r>
          </a:p>
          <a:p>
            <a:pPr marL="1371600" lvl="2" indent="-457200">
              <a:buFont typeface="+mj-l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Do not have health insurance </a:t>
            </a:r>
          </a:p>
          <a:p>
            <a:pPr marL="1371600" lvl="2" indent="-457200">
              <a:buFont typeface="+mj-l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Cannot get health insurance </a:t>
            </a:r>
          </a:p>
          <a:p>
            <a:pPr marL="1371600" lvl="2" indent="-457200">
              <a:buFont typeface="+mj-l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Not getting care from another community clinic at this time.</a:t>
            </a:r>
          </a:p>
          <a:p>
            <a:pPr lvl="3"/>
            <a:r>
              <a:rPr lang="en-US" sz="2800" dirty="0">
                <a:latin typeface="Calibri" panose="020F0502020204030204" pitchFamily="34" charset="0"/>
                <a:ea typeface="Calibri" panose="020F0502020204030204" pitchFamily="34" charset="0"/>
                <a:cs typeface="Calibri" panose="020F0502020204030204" pitchFamily="34" charset="0"/>
              </a:rPr>
              <a:t>For people who have insurance options, AWPCC helps them connect to those options. You will be seen at AWPCC until then. If someone is uninsured and falls within their income guidelines, and is not established at another community clinic, they may be eligible to continue services at AWPCC.</a:t>
            </a:r>
          </a:p>
        </p:txBody>
      </p:sp>
      <p:pic>
        <p:nvPicPr>
          <p:cNvPr id="4" name="Picture 3">
            <a:extLst>
              <a:ext uri="{FF2B5EF4-FFF2-40B4-BE49-F238E27FC236}">
                <a16:creationId xmlns:a16="http://schemas.microsoft.com/office/drawing/2014/main" id="{00D45C82-4457-0A1B-73A9-03257B6CF906}"/>
              </a:ext>
            </a:extLst>
          </p:cNvPr>
          <p:cNvPicPr>
            <a:picLocks noChangeAspect="1"/>
          </p:cNvPicPr>
          <p:nvPr/>
        </p:nvPicPr>
        <p:blipFill>
          <a:blip r:embed="rId2"/>
          <a:stretch>
            <a:fillRect/>
          </a:stretch>
        </p:blipFill>
        <p:spPr>
          <a:xfrm>
            <a:off x="6648773" y="1642086"/>
            <a:ext cx="5341748" cy="1926626"/>
          </a:xfrm>
          <a:prstGeom prst="rect">
            <a:avLst/>
          </a:prstGeom>
        </p:spPr>
      </p:pic>
    </p:spTree>
    <p:extLst>
      <p:ext uri="{BB962C8B-B14F-4D97-AF65-F5344CB8AC3E}">
        <p14:creationId xmlns:p14="http://schemas.microsoft.com/office/powerpoint/2010/main" val="2026662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99A05-6B0B-9E0B-AF69-CBD4715AE049}"/>
              </a:ext>
            </a:extLst>
          </p:cNvPr>
          <p:cNvSpPr>
            <a:spLocks noGrp="1"/>
          </p:cNvSpPr>
          <p:nvPr>
            <p:ph type="title"/>
          </p:nvPr>
        </p:nvSpPr>
        <p:spPr>
          <a:xfrm>
            <a:off x="838200" y="365125"/>
            <a:ext cx="5257800" cy="1325563"/>
          </a:xfrm>
        </p:spPr>
        <p:txBody>
          <a:bodyPr>
            <a:normAutofit/>
          </a:bodyPr>
          <a:lstStyle/>
          <a:p>
            <a:r>
              <a:rPr lang="en-US" sz="2000" dirty="0"/>
              <a:t>Milwaukee specific:</a:t>
            </a:r>
            <a:br>
              <a:rPr lang="en-US" sz="2000" dirty="0"/>
            </a:br>
            <a:r>
              <a:rPr lang="en-US" dirty="0">
                <a:latin typeface="Trebuchet MS" panose="020B0603020202020204" pitchFamily="34" charset="0"/>
              </a:rPr>
              <a:t>AWPCC</a:t>
            </a:r>
            <a:endParaRPr lang="en-US" dirty="0"/>
          </a:p>
        </p:txBody>
      </p:sp>
      <p:sp>
        <p:nvSpPr>
          <p:cNvPr id="3" name="Content Placeholder 2">
            <a:extLst>
              <a:ext uri="{FF2B5EF4-FFF2-40B4-BE49-F238E27FC236}">
                <a16:creationId xmlns:a16="http://schemas.microsoft.com/office/drawing/2014/main" id="{868BD5DD-CC5C-CB66-8744-EA3D66A9E9C3}"/>
              </a:ext>
            </a:extLst>
          </p:cNvPr>
          <p:cNvSpPr>
            <a:spLocks noGrp="1"/>
          </p:cNvSpPr>
          <p:nvPr>
            <p:ph idx="1"/>
          </p:nvPr>
        </p:nvSpPr>
        <p:spPr>
          <a:xfrm>
            <a:off x="838200" y="1718824"/>
            <a:ext cx="10515600" cy="5057335"/>
          </a:xfrm>
        </p:spPr>
        <p:txBody>
          <a:bodyPr>
            <a:normAutofit fontScale="85000" lnSpcReduction="10000"/>
          </a:bodyPr>
          <a:lstStyle/>
          <a:p>
            <a:pPr marL="0" indent="0">
              <a:buNone/>
            </a:pPr>
            <a:r>
              <a:rPr lang="en-US" sz="3000" b="1" dirty="0">
                <a:latin typeface="Calibri" panose="020F0502020204030204" pitchFamily="34" charset="0"/>
                <a:ea typeface="Calibri" panose="020F0502020204030204" pitchFamily="34" charset="0"/>
                <a:cs typeface="Calibri" panose="020F0502020204030204" pitchFamily="34" charset="0"/>
              </a:rPr>
              <a:t>Clinic hours: </a:t>
            </a:r>
            <a:endParaRPr lang="en-US" b="1" dirty="0">
              <a:latin typeface="Calibri" panose="020F0502020204030204" pitchFamily="34" charset="0"/>
              <a:ea typeface="Calibri" panose="020F0502020204030204" pitchFamily="34" charset="0"/>
              <a:cs typeface="Calibri" panose="020F0502020204030204" pitchFamily="34" charset="0"/>
            </a:endParaRPr>
          </a:p>
          <a:p>
            <a:pPr lvl="2"/>
            <a:r>
              <a:rPr lang="en-US" sz="2800" dirty="0">
                <a:latin typeface="Calibri" panose="020F0502020204030204" pitchFamily="34" charset="0"/>
                <a:ea typeface="Calibri" panose="020F0502020204030204" pitchFamily="34" charset="0"/>
                <a:cs typeface="Calibri" panose="020F0502020204030204" pitchFamily="34" charset="0"/>
              </a:rPr>
              <a:t>Monday-Friday 8:00 AM – 5:00 PM – Closed on Wednesdays from 12:00-1:15 PM</a:t>
            </a:r>
          </a:p>
          <a:p>
            <a:pPr marL="0" indent="0">
              <a:buNone/>
            </a:pPr>
            <a:r>
              <a:rPr lang="en-US" b="1" dirty="0">
                <a:latin typeface="Calibri" panose="020F0502020204030204" pitchFamily="34" charset="0"/>
                <a:ea typeface="Calibri" panose="020F0502020204030204" pitchFamily="34" charset="0"/>
                <a:cs typeface="Calibri" panose="020F0502020204030204" pitchFamily="34" charset="0"/>
              </a:rPr>
              <a:t>New Patient Registration:</a:t>
            </a:r>
          </a:p>
          <a:p>
            <a:pPr lvl="2"/>
            <a:r>
              <a:rPr lang="en-US" sz="2800" dirty="0">
                <a:latin typeface="Calibri" panose="020F0502020204030204" pitchFamily="34" charset="0"/>
                <a:ea typeface="Calibri" panose="020F0502020204030204" pitchFamily="34" charset="0"/>
                <a:cs typeface="Calibri" panose="020F0502020204030204" pitchFamily="34" charset="0"/>
              </a:rPr>
              <a:t>Monday through Thursday </a:t>
            </a:r>
          </a:p>
          <a:p>
            <a:pPr lvl="2"/>
            <a:r>
              <a:rPr lang="en-US" sz="2800" dirty="0">
                <a:latin typeface="Calibri" panose="020F0502020204030204" pitchFamily="34" charset="0"/>
                <a:ea typeface="Calibri" panose="020F0502020204030204" pitchFamily="34" charset="0"/>
                <a:cs typeface="Calibri" panose="020F0502020204030204" pitchFamily="34" charset="0"/>
              </a:rPr>
              <a:t>Arrive before 8:20 AM to register</a:t>
            </a:r>
          </a:p>
          <a:p>
            <a:pPr lvl="2"/>
            <a:r>
              <a:rPr lang="en-US" sz="2800" dirty="0">
                <a:latin typeface="Calibri" panose="020F0502020204030204" pitchFamily="34" charset="0"/>
                <a:ea typeface="Calibri" panose="020F0502020204030204" pitchFamily="34" charset="0"/>
                <a:cs typeface="Calibri" panose="020F0502020204030204" pitchFamily="34" charset="0"/>
              </a:rPr>
              <a:t>Same day or the next appointments available</a:t>
            </a:r>
          </a:p>
          <a:p>
            <a:pPr marL="0" indent="0">
              <a:buNone/>
            </a:pPr>
            <a:r>
              <a:rPr lang="en-US" sz="3000" b="1" dirty="0">
                <a:latin typeface="Calibri" panose="020F0502020204030204" pitchFamily="34" charset="0"/>
                <a:ea typeface="Calibri" panose="020F0502020204030204" pitchFamily="34" charset="0"/>
                <a:cs typeface="Calibri" panose="020F0502020204030204" pitchFamily="34" charset="0"/>
              </a:rPr>
              <a:t>Services: </a:t>
            </a:r>
          </a:p>
          <a:p>
            <a:pPr lvl="2"/>
            <a:r>
              <a:rPr lang="en-US" sz="2600" dirty="0">
                <a:latin typeface="Calibri" panose="020F0502020204030204" pitchFamily="34" charset="0"/>
                <a:ea typeface="Calibri" panose="020F0502020204030204" pitchFamily="34" charset="0"/>
                <a:cs typeface="Calibri" panose="020F0502020204030204" pitchFamily="34" charset="0"/>
              </a:rPr>
              <a:t>Primary and preventive care, mental health, counseling, and specialty care.</a:t>
            </a:r>
          </a:p>
          <a:p>
            <a:pPr lvl="2"/>
            <a:r>
              <a:rPr lang="en-US" sz="2600" dirty="0">
                <a:latin typeface="Calibri" panose="020F0502020204030204" pitchFamily="34" charset="0"/>
                <a:ea typeface="Calibri" panose="020F0502020204030204" pitchFamily="34" charset="0"/>
                <a:cs typeface="Calibri" panose="020F0502020204030204" pitchFamily="34" charset="0"/>
              </a:rPr>
              <a:t>Our team members speak multiple languages, and we work with interpreters to provide great care and communication in any language. </a:t>
            </a:r>
          </a:p>
          <a:p>
            <a:pPr marL="0" indent="0">
              <a:buNone/>
            </a:pPr>
            <a:r>
              <a:rPr lang="en-US" sz="3000" b="1" dirty="0">
                <a:latin typeface="Calibri" panose="020F0502020204030204" pitchFamily="34" charset="0"/>
                <a:ea typeface="Calibri" panose="020F0502020204030204" pitchFamily="34" charset="0"/>
                <a:cs typeface="Calibri" panose="020F0502020204030204" pitchFamily="34" charset="0"/>
              </a:rPr>
              <a:t>What is the cost?</a:t>
            </a:r>
          </a:p>
          <a:p>
            <a:pPr marL="0" indent="0">
              <a:buNone/>
            </a:pPr>
            <a:r>
              <a:rPr lang="en-US" sz="2600" dirty="0">
                <a:latin typeface="Calibri" panose="020F0502020204030204" pitchFamily="34" charset="0"/>
                <a:ea typeface="Calibri" panose="020F0502020204030204" pitchFamily="34" charset="0"/>
                <a:cs typeface="Calibri" panose="020F0502020204030204" pitchFamily="34" charset="0"/>
              </a:rPr>
              <a:t>Small donation requested with the costs of your care, but we will never turn you away if you are not able to contribute. </a:t>
            </a:r>
          </a:p>
          <a:p>
            <a:pPr marL="0" indent="0">
              <a:buNone/>
            </a:pPr>
            <a:endParaRPr lang="en-US" sz="2600" b="1"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3D8CB0BE-42EB-9CD0-C76B-19055B958393}"/>
              </a:ext>
            </a:extLst>
          </p:cNvPr>
          <p:cNvPicPr>
            <a:picLocks noChangeAspect="1"/>
          </p:cNvPicPr>
          <p:nvPr/>
        </p:nvPicPr>
        <p:blipFill>
          <a:blip r:embed="rId2"/>
          <a:stretch>
            <a:fillRect/>
          </a:stretch>
        </p:blipFill>
        <p:spPr>
          <a:xfrm>
            <a:off x="5687253" y="-25570"/>
            <a:ext cx="5666547" cy="1926626"/>
          </a:xfrm>
          <a:prstGeom prst="rect">
            <a:avLst/>
          </a:prstGeom>
        </p:spPr>
      </p:pic>
    </p:spTree>
    <p:extLst>
      <p:ext uri="{BB962C8B-B14F-4D97-AF65-F5344CB8AC3E}">
        <p14:creationId xmlns:p14="http://schemas.microsoft.com/office/powerpoint/2010/main" val="1464310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4894-1C0D-C959-87C0-8D73404F6D3C}"/>
              </a:ext>
            </a:extLst>
          </p:cNvPr>
          <p:cNvSpPr>
            <a:spLocks noGrp="1"/>
          </p:cNvSpPr>
          <p:nvPr>
            <p:ph type="title"/>
          </p:nvPr>
        </p:nvSpPr>
        <p:spPr>
          <a:xfrm>
            <a:off x="684627" y="18255"/>
            <a:ext cx="10515600" cy="1325563"/>
          </a:xfrm>
        </p:spPr>
        <p:txBody>
          <a:bodyPr>
            <a:normAutofit fontScale="90000"/>
          </a:bodyPr>
          <a:lstStyle/>
          <a:p>
            <a:r>
              <a:rPr lang="en-US" sz="2700" dirty="0">
                <a:latin typeface="Trebuchet MS" panose="020B0603020202020204" pitchFamily="34" charset="0"/>
              </a:rPr>
              <a:t>Milwaukee specific:</a:t>
            </a:r>
            <a:br>
              <a:rPr lang="en-US" sz="2000" dirty="0">
                <a:latin typeface="Trebuchet MS" panose="020B0603020202020204" pitchFamily="34" charset="0"/>
              </a:rPr>
            </a:br>
            <a:r>
              <a:rPr lang="en-US" dirty="0">
                <a:latin typeface="Trebuchet MS" panose="020B0603020202020204" pitchFamily="34" charset="0"/>
              </a:rPr>
              <a:t>Muslim Community Health Center (MCHC) – FQHC Look Alike</a:t>
            </a:r>
          </a:p>
        </p:txBody>
      </p:sp>
      <p:pic>
        <p:nvPicPr>
          <p:cNvPr id="6" name="Picture 5">
            <a:extLst>
              <a:ext uri="{FF2B5EF4-FFF2-40B4-BE49-F238E27FC236}">
                <a16:creationId xmlns:a16="http://schemas.microsoft.com/office/drawing/2014/main" id="{712956AE-DF31-A7CE-21B9-ADC2D37347DD}"/>
              </a:ext>
            </a:extLst>
          </p:cNvPr>
          <p:cNvPicPr>
            <a:picLocks noChangeAspect="1"/>
          </p:cNvPicPr>
          <p:nvPr/>
        </p:nvPicPr>
        <p:blipFill>
          <a:blip r:embed="rId2"/>
          <a:stretch>
            <a:fillRect/>
          </a:stretch>
        </p:blipFill>
        <p:spPr>
          <a:xfrm>
            <a:off x="7455671" y="1343818"/>
            <a:ext cx="4051702" cy="2271579"/>
          </a:xfrm>
          <a:prstGeom prst="rect">
            <a:avLst/>
          </a:prstGeom>
        </p:spPr>
      </p:pic>
      <p:sp>
        <p:nvSpPr>
          <p:cNvPr id="8" name="Content Placeholder 7">
            <a:extLst>
              <a:ext uri="{FF2B5EF4-FFF2-40B4-BE49-F238E27FC236}">
                <a16:creationId xmlns:a16="http://schemas.microsoft.com/office/drawing/2014/main" id="{2DE4CE2D-81ED-B72E-EC27-ECAA07395C26}"/>
              </a:ext>
            </a:extLst>
          </p:cNvPr>
          <p:cNvSpPr>
            <a:spLocks noGrp="1"/>
          </p:cNvSpPr>
          <p:nvPr>
            <p:ph idx="1"/>
          </p:nvPr>
        </p:nvSpPr>
        <p:spPr>
          <a:xfrm>
            <a:off x="838200" y="1343818"/>
            <a:ext cx="10515600" cy="5358484"/>
          </a:xfrm>
        </p:spPr>
        <p:txBody>
          <a:bodyPr>
            <a:normAutofit fontScale="25000" lnSpcReduction="20000"/>
          </a:bodyPr>
          <a:lstStyle/>
          <a:p>
            <a:r>
              <a:rPr lang="en-US" sz="700" dirty="0">
                <a:solidFill>
                  <a:schemeClr val="bg1"/>
                </a:solidFill>
              </a:rPr>
              <a:t>Clinic Services</a:t>
            </a:r>
            <a:endParaRPr lang="en-US" sz="11200" dirty="0">
              <a:solidFill>
                <a:schemeClr val="bg1"/>
              </a:solidFill>
            </a:endParaRPr>
          </a:p>
          <a:p>
            <a:pPr marL="0" indent="0">
              <a:buNone/>
            </a:pPr>
            <a:endParaRPr lang="en-US" sz="9600" dirty="0">
              <a:latin typeface="Calibri" panose="020F0502020204030204" pitchFamily="34" charset="0"/>
              <a:ea typeface="Calibri" panose="020F0502020204030204" pitchFamily="34" charset="0"/>
              <a:cs typeface="Calibri" panose="020F0502020204030204" pitchFamily="34" charset="0"/>
              <a:hlinkClick r:id="rId3" tooltip="https://urldefense.com/v3/__https://www.dhs.wisconsin.gov/immunization/vfc-parent.htm__;!!PrVBqlTvcBbYrqSF!BfgJ7TMNMumTQuSVuGzieMTe0mU9KD89DLI7mJ1cxvOokRVjIt7M1RWlUO18tkN4GLucM2vroyozZxlfnQiJP6HT-7uL$">
                <a:extLst>
                  <a:ext uri="{A12FA001-AC4F-418D-AE19-62706E023703}">
                    <ahyp:hlinkClr xmlns:ahyp="http://schemas.microsoft.com/office/drawing/2018/hyperlinkcolor" val="tx"/>
                  </a:ext>
                </a:extLst>
              </a:hlinkClick>
            </a:endParaRPr>
          </a:p>
          <a:p>
            <a:pPr marL="0" indent="0">
              <a:buNone/>
            </a:pPr>
            <a:r>
              <a:rPr lang="en-US" sz="9600" dirty="0">
                <a:latin typeface="Calibri" panose="020F0502020204030204" pitchFamily="34" charset="0"/>
                <a:ea typeface="Calibri" panose="020F0502020204030204" pitchFamily="34" charset="0"/>
                <a:cs typeface="Calibri" panose="020F0502020204030204" pitchFamily="34" charset="0"/>
                <a:hlinkClick r:id="rId3" tooltip="https://urldefense.com/v3/__https://www.dhs.wisconsin.gov/immunization/vfc-parent.htm__;!!PrVBqlTvcBbYrqSF!BfgJ7TMNMumTQuSVuGzieMTe0mU9KD89DLI7mJ1cxvOokRVjIt7M1RWlUO18tkN4GLucM2vroyozZxlfnQiJP6HT-7uL$">
                  <a:extLst>
                    <a:ext uri="{A12FA001-AC4F-418D-AE19-62706E023703}">
                      <ahyp:hlinkClr xmlns:ahyp="http://schemas.microsoft.com/office/drawing/2018/hyperlinkcolor" val="tx"/>
                    </a:ext>
                  </a:extLst>
                </a:hlinkClick>
              </a:rPr>
              <a:t>Vaccines for Children Program</a:t>
            </a:r>
            <a:endParaRPr lang="en-US" sz="9600" dirty="0">
              <a:latin typeface="Calibri" panose="020F0502020204030204" pitchFamily="34" charset="0"/>
              <a:ea typeface="Calibri" panose="020F0502020204030204" pitchFamily="34" charset="0"/>
              <a:cs typeface="Calibri" panose="020F0502020204030204" pitchFamily="34" charset="0"/>
            </a:endParaRPr>
          </a:p>
          <a:p>
            <a:pPr lvl="2"/>
            <a:r>
              <a:rPr lang="en-US" sz="9600" dirty="0">
                <a:latin typeface="Calibri" panose="020F0502020204030204" pitchFamily="34" charset="0"/>
                <a:ea typeface="Calibri" panose="020F0502020204030204" pitchFamily="34" charset="0"/>
                <a:cs typeface="Calibri" panose="020F0502020204030204" pitchFamily="34" charset="0"/>
              </a:rPr>
              <a:t>Vaccines free of cost to eligible patients</a:t>
            </a:r>
          </a:p>
          <a:p>
            <a:pPr lvl="2"/>
            <a:r>
              <a:rPr lang="en-US" sz="9600" dirty="0">
                <a:latin typeface="Calibri" panose="020F0502020204030204" pitchFamily="34" charset="0"/>
                <a:ea typeface="Calibri" panose="020F0502020204030204" pitchFamily="34" charset="0"/>
                <a:cs typeface="Calibri" panose="020F0502020204030204" pitchFamily="34" charset="0"/>
              </a:rPr>
              <a:t>Eligibility Criteria: Aged 0-18 AND:</a:t>
            </a:r>
          </a:p>
          <a:p>
            <a:pPr lvl="3"/>
            <a:r>
              <a:rPr lang="en-US" sz="9600" dirty="0">
                <a:latin typeface="Calibri" panose="020F0502020204030204" pitchFamily="34" charset="0"/>
                <a:ea typeface="Calibri" panose="020F0502020204030204" pitchFamily="34" charset="0"/>
                <a:cs typeface="Calibri" panose="020F0502020204030204" pitchFamily="34" charset="0"/>
              </a:rPr>
              <a:t>On Medicaid or Medicaid eligible OR</a:t>
            </a:r>
          </a:p>
          <a:p>
            <a:pPr lvl="3"/>
            <a:r>
              <a:rPr lang="en-US" sz="9600" dirty="0">
                <a:latin typeface="Calibri" panose="020F0502020204030204" pitchFamily="34" charset="0"/>
                <a:ea typeface="Calibri" panose="020F0502020204030204" pitchFamily="34" charset="0"/>
                <a:cs typeface="Calibri" panose="020F0502020204030204" pitchFamily="34" charset="0"/>
              </a:rPr>
              <a:t>uninsured </a:t>
            </a:r>
          </a:p>
          <a:p>
            <a:pPr marL="0" indent="0">
              <a:buNone/>
            </a:pPr>
            <a:r>
              <a:rPr lang="en-US" sz="9600" u="sng" dirty="0">
                <a:latin typeface="Calibri" panose="020F0502020204030204" pitchFamily="34" charset="0"/>
                <a:ea typeface="Calibri" panose="020F0502020204030204" pitchFamily="34" charset="0"/>
                <a:cs typeface="Calibri" panose="020F0502020204030204" pitchFamily="34" charset="0"/>
              </a:rPr>
              <a:t>Vaccines for Adults Program </a:t>
            </a:r>
            <a:r>
              <a:rPr lang="en-US" sz="9600" dirty="0">
                <a:latin typeface="Calibri" panose="020F0502020204030204" pitchFamily="34" charset="0"/>
                <a:ea typeface="Calibri" panose="020F0502020204030204" pitchFamily="34" charset="0"/>
                <a:cs typeface="Calibri" panose="020F0502020204030204" pitchFamily="34" charset="0"/>
              </a:rPr>
              <a:t>- limited vaccines </a:t>
            </a:r>
          </a:p>
          <a:p>
            <a:pPr lvl="2"/>
            <a:r>
              <a:rPr lang="en-US" sz="9600" dirty="0">
                <a:latin typeface="Calibri" panose="020F0502020204030204" pitchFamily="34" charset="0"/>
                <a:ea typeface="Calibri" panose="020F0502020204030204" pitchFamily="34" charset="0"/>
                <a:cs typeface="Calibri" panose="020F0502020204030204" pitchFamily="34" charset="0"/>
              </a:rPr>
              <a:t>Eligibility criteria: Adults ages 19 and older that are either uninsured or underinsured</a:t>
            </a:r>
          </a:p>
          <a:p>
            <a:pPr marL="914400" lvl="2" indent="0">
              <a:buNone/>
            </a:pPr>
            <a:endParaRPr lang="en-US" sz="96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9600" dirty="0">
                <a:latin typeface="Calibri" panose="020F0502020204030204" pitchFamily="34" charset="0"/>
                <a:ea typeface="Calibri" panose="020F0502020204030204" pitchFamily="34" charset="0"/>
                <a:cs typeface="Calibri" panose="020F0502020204030204" pitchFamily="34" charset="0"/>
              </a:rPr>
              <a:t>Access to </a:t>
            </a:r>
            <a:r>
              <a:rPr lang="en-US" sz="9600" u="sng" dirty="0">
                <a:latin typeface="Calibri" panose="020F0502020204030204" pitchFamily="34" charset="0"/>
                <a:ea typeface="Calibri" panose="020F0502020204030204" pitchFamily="34" charset="0"/>
                <a:cs typeface="Calibri" panose="020F0502020204030204" pitchFamily="34" charset="0"/>
              </a:rPr>
              <a:t>specialty care </a:t>
            </a:r>
            <a:r>
              <a:rPr lang="en-US" sz="9600" dirty="0">
                <a:latin typeface="Calibri" panose="020F0502020204030204" pitchFamily="34" charset="0"/>
                <a:ea typeface="Calibri" panose="020F0502020204030204" pitchFamily="34" charset="0"/>
                <a:cs typeface="Calibri" panose="020F0502020204030204" pitchFamily="34" charset="0"/>
              </a:rPr>
              <a:t>for eligible low-income residents of Milwaukee county</a:t>
            </a:r>
          </a:p>
          <a:p>
            <a:pPr marL="0" indent="0">
              <a:buNone/>
            </a:pPr>
            <a:endParaRPr lang="en-US" sz="96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9600" u="sng" dirty="0">
                <a:latin typeface="Calibri" panose="020F0502020204030204" pitchFamily="34" charset="0"/>
                <a:ea typeface="Calibri" panose="020F0502020204030204" pitchFamily="34" charset="0"/>
                <a:cs typeface="Calibri" panose="020F0502020204030204" pitchFamily="34" charset="0"/>
              </a:rPr>
              <a:t>Sakina Senior Center </a:t>
            </a:r>
            <a:r>
              <a:rPr lang="en-US" sz="9600" dirty="0">
                <a:latin typeface="Calibri" panose="020F0502020204030204" pitchFamily="34" charset="0"/>
                <a:ea typeface="Calibri" panose="020F0502020204030204" pitchFamily="34" charset="0"/>
                <a:cs typeface="Calibri" panose="020F0502020204030204" pitchFamily="34" charset="0"/>
              </a:rPr>
              <a:t>- senior activities</a:t>
            </a:r>
          </a:p>
          <a:p>
            <a:endParaRPr lang="en-US" dirty="0"/>
          </a:p>
        </p:txBody>
      </p:sp>
    </p:spTree>
    <p:extLst>
      <p:ext uri="{BB962C8B-B14F-4D97-AF65-F5344CB8AC3E}">
        <p14:creationId xmlns:p14="http://schemas.microsoft.com/office/powerpoint/2010/main" val="2990994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E471-0F7E-2C73-D46F-61B10549DEA0}"/>
              </a:ext>
            </a:extLst>
          </p:cNvPr>
          <p:cNvSpPr>
            <a:spLocks noGrp="1"/>
          </p:cNvSpPr>
          <p:nvPr>
            <p:ph type="title"/>
          </p:nvPr>
        </p:nvSpPr>
        <p:spPr>
          <a:xfrm>
            <a:off x="838200" y="18255"/>
            <a:ext cx="11020865" cy="1325563"/>
          </a:xfrm>
        </p:spPr>
        <p:txBody>
          <a:bodyPr>
            <a:normAutofit/>
          </a:bodyPr>
          <a:lstStyle/>
          <a:p>
            <a:r>
              <a:rPr lang="en-US" sz="2400" dirty="0">
                <a:latin typeface="Trebuchet MS" panose="020B0603020202020204" pitchFamily="34" charset="0"/>
              </a:rPr>
              <a:t>Milwaukee specific:</a:t>
            </a:r>
            <a:br>
              <a:rPr lang="en-US" sz="2400" dirty="0">
                <a:latin typeface="Trebuchet MS" panose="020B0603020202020204" pitchFamily="34" charset="0"/>
              </a:rPr>
            </a:br>
            <a:r>
              <a:rPr lang="en-US" sz="4000" dirty="0">
                <a:latin typeface="Trebuchet MS" panose="020B0603020202020204" pitchFamily="34" charset="0"/>
              </a:rPr>
              <a:t>MCHC - FQHC Look Alike</a:t>
            </a:r>
          </a:p>
        </p:txBody>
      </p:sp>
      <p:sp>
        <p:nvSpPr>
          <p:cNvPr id="3" name="Content Placeholder 2">
            <a:extLst>
              <a:ext uri="{FF2B5EF4-FFF2-40B4-BE49-F238E27FC236}">
                <a16:creationId xmlns:a16="http://schemas.microsoft.com/office/drawing/2014/main" id="{004276E9-3240-50EA-E988-185964F90694}"/>
              </a:ext>
            </a:extLst>
          </p:cNvPr>
          <p:cNvSpPr>
            <a:spLocks noGrp="1"/>
          </p:cNvSpPr>
          <p:nvPr>
            <p:ph idx="1"/>
          </p:nvPr>
        </p:nvSpPr>
        <p:spPr>
          <a:xfrm>
            <a:off x="652220" y="1531157"/>
            <a:ext cx="10515600" cy="4351338"/>
          </a:xfrm>
        </p:spPr>
        <p:txBody>
          <a:bodyPr>
            <a:normAutofit fontScale="92500" lnSpcReduction="20000"/>
          </a:bodyPr>
          <a:lstStyle/>
          <a:p>
            <a:r>
              <a:rPr lang="en-US" dirty="0">
                <a:latin typeface="Calibri" panose="020F0502020204030204" pitchFamily="34" charset="0"/>
                <a:ea typeface="Calibri" panose="020F0502020204030204" pitchFamily="34" charset="0"/>
                <a:cs typeface="Calibri" panose="020F0502020204030204" pitchFamily="34" charset="0"/>
              </a:rPr>
              <a:t>Financial Assistance</a:t>
            </a:r>
          </a:p>
          <a:p>
            <a:pPr lvl="1"/>
            <a:r>
              <a:rPr lang="en-US" sz="2800" dirty="0">
                <a:latin typeface="Calibri" panose="020F0502020204030204" pitchFamily="34" charset="0"/>
                <a:ea typeface="Calibri" panose="020F0502020204030204" pitchFamily="34" charset="0"/>
                <a:cs typeface="Calibri" panose="020F0502020204030204" pitchFamily="34" charset="0"/>
                <a:hlinkClick r:id="rId2" tooltip="https://urldefense.com/v3/__https://secure-web.cisco.com/13m9TJLME4nCBUY2SHdi8_DvTkWaS9K1jAUokgX0f8Ppx2x8YrL_Mlf86QoqIZhZy9Um5M_K1rEs_XCXZmzXdA5sW0V6_lPH0HLMeBjZNchHFcoRoi5SiZWCHnVb5YQIx3a1U37HQ3UG4pBkgjbIxn0NHaXyui2DT9MpTWoA-3yHZkO-v4xubS-6WXUvIqodYNrlnjcXJXnq9fnHMsdwRfK_4uPXiA90CQHzolBymvo44xEyhRRTS_ZNg1A-LhDuE5HFD9YXY7Rna1wwByEsoBPZHA2vYt7wCec7aZBL5NFXWG0CEnkxt0oq1q_EkeI-p/https*3A*2F*2Fmchcwi.org*2Fpatient-resources__;JSUlJQ!!PrVBqlTvcBbYrqSF!BfgJ7TMNMumTQuSVuGzieMTe0mU9KD89DLI7mJ1cxvOokRVjIt7M1RWlUO18tkN4GLucM2vroyozZxlfnQiJP-cNrq8p$">
                  <a:extLst>
                    <a:ext uri="{A12FA001-AC4F-418D-AE19-62706E023703}">
                      <ahyp:hlinkClr xmlns:ahyp="http://schemas.microsoft.com/office/drawing/2018/hyperlinkcolor" val="tx"/>
                    </a:ext>
                  </a:extLst>
                </a:hlinkClick>
              </a:rPr>
              <a:t>Financial Assistance for clinical services</a:t>
            </a:r>
            <a:r>
              <a:rPr lang="en-US" sz="2800" dirty="0">
                <a:latin typeface="Calibri" panose="020F0502020204030204" pitchFamily="34" charset="0"/>
                <a:ea typeface="Calibri" panose="020F0502020204030204" pitchFamily="34" charset="0"/>
                <a:cs typeface="Calibri" panose="020F0502020204030204" pitchFamily="34" charset="0"/>
              </a:rPr>
              <a:t> </a:t>
            </a:r>
          </a:p>
          <a:p>
            <a:pPr lvl="2"/>
            <a:r>
              <a:rPr lang="en-US" sz="2400" dirty="0">
                <a:latin typeface="Calibri" panose="020F0502020204030204" pitchFamily="34" charset="0"/>
                <a:ea typeface="Calibri" panose="020F0502020204030204" pitchFamily="34" charset="0"/>
                <a:cs typeface="Calibri" panose="020F0502020204030204" pitchFamily="34" charset="0"/>
              </a:rPr>
              <a:t>Sliding Fee Discount Program for individuals under 200% FPL Guidelines, </a:t>
            </a:r>
          </a:p>
          <a:p>
            <a:pPr lvl="2"/>
            <a:r>
              <a:rPr lang="en-US" sz="2400" dirty="0">
                <a:latin typeface="Calibri" panose="020F0502020204030204" pitchFamily="34" charset="0"/>
                <a:ea typeface="Calibri" panose="020F0502020204030204" pitchFamily="34" charset="0"/>
                <a:cs typeface="Calibri" panose="020F0502020204030204" pitchFamily="34" charset="0"/>
              </a:rPr>
              <a:t>Charity Care, and </a:t>
            </a:r>
          </a:p>
          <a:p>
            <a:pPr lvl="2"/>
            <a:r>
              <a:rPr lang="en-US" sz="2400" dirty="0">
                <a:latin typeface="Calibri" panose="020F0502020204030204" pitchFamily="34" charset="0"/>
                <a:ea typeface="Calibri" panose="020F0502020204030204" pitchFamily="34" charset="0"/>
                <a:cs typeface="Calibri" panose="020F0502020204030204" pitchFamily="34" charset="0"/>
              </a:rPr>
              <a:t>Payment Plans. </a:t>
            </a:r>
          </a:p>
          <a:p>
            <a:pPr marL="914400" lvl="2" indent="0">
              <a:buNone/>
            </a:pPr>
            <a:r>
              <a:rPr lang="en-US" sz="2400" dirty="0">
                <a:latin typeface="Calibri" panose="020F0502020204030204" pitchFamily="34" charset="0"/>
                <a:ea typeface="Calibri" panose="020F0502020204030204" pitchFamily="34" charset="0"/>
                <a:cs typeface="Calibri" panose="020F0502020204030204" pitchFamily="34" charset="0"/>
              </a:rPr>
              <a:t>Please note qualifying for financial assistance is based on eligibility requirements and supporting documentation of said eligibility criteria. </a:t>
            </a:r>
          </a:p>
          <a:p>
            <a:pPr lvl="1"/>
            <a:r>
              <a:rPr lang="en-US" sz="2800" dirty="0">
                <a:latin typeface="Calibri" panose="020F0502020204030204" pitchFamily="34" charset="0"/>
                <a:ea typeface="Calibri" panose="020F0502020204030204" pitchFamily="34" charset="0"/>
                <a:cs typeface="Calibri" panose="020F0502020204030204" pitchFamily="34" charset="0"/>
              </a:rPr>
              <a:t>Insurance eligibility assistance - MCHC has an insurance specialist who can help patients navigate registering for insurances</a:t>
            </a:r>
          </a:p>
          <a:p>
            <a:r>
              <a:rPr lang="en-US" dirty="0">
                <a:latin typeface="Calibri" panose="020F0502020204030204" pitchFamily="34" charset="0"/>
                <a:ea typeface="Calibri" panose="020F0502020204030204" pitchFamily="34" charset="0"/>
                <a:cs typeface="Calibri" panose="020F0502020204030204" pitchFamily="34" charset="0"/>
              </a:rPr>
              <a:t>Food Assistance</a:t>
            </a:r>
          </a:p>
          <a:p>
            <a:pPr lvl="1"/>
            <a:r>
              <a:rPr lang="en-US" sz="2800" dirty="0">
                <a:latin typeface="Calibri" panose="020F0502020204030204" pitchFamily="34" charset="0"/>
                <a:ea typeface="Calibri" panose="020F0502020204030204" pitchFamily="34" charset="0"/>
                <a:cs typeface="Calibri" panose="020F0502020204030204" pitchFamily="34" charset="0"/>
              </a:rPr>
              <a:t>Sakina Senior Dining Site</a:t>
            </a:r>
          </a:p>
          <a:p>
            <a:pPr lvl="1"/>
            <a:r>
              <a:rPr lang="en-US" sz="2800" dirty="0">
                <a:latin typeface="Calibri" panose="020F0502020204030204" pitchFamily="34" charset="0"/>
                <a:ea typeface="Calibri" panose="020F0502020204030204" pitchFamily="34" charset="0"/>
                <a:cs typeface="Calibri" panose="020F0502020204030204" pitchFamily="34" charset="0"/>
              </a:rPr>
              <a:t>Hunger Task Force </a:t>
            </a:r>
            <a:r>
              <a:rPr lang="en-US" sz="2800" dirty="0">
                <a:latin typeface="Calibri" panose="020F0502020204030204" pitchFamily="34" charset="0"/>
                <a:ea typeface="Calibri" panose="020F0502020204030204" pitchFamily="34" charset="0"/>
                <a:cs typeface="Calibri" panose="020F0502020204030204" pitchFamily="34" charset="0"/>
                <a:hlinkClick r:id="rId3" tooltip="https://urldefense.com/v3/__https://secure-web.cisco.com/1BaCK8yy7RKZqaKHZDP6tAuC3BG1PuNwP0ldM_jD3m5g9sP1ssYroLov2qCVJ-rmB_4BK8VQb0SF2UvUo2hXYWPUkYS24d7eWvbFXdMoENFB7FEV9Goea7OGnDA0UM_l1sL2600QXLN3umpI9H01IqVFn4NCtoG-hr5IK2u5HjXg5xYOee39cscqd_apV0Wxj7oa81duB0WI-t0jCBoyR3GnMZ_pCayNDR-yRThD9VvQV5BtLIr5arw0uK7ovW0vZ6JMnBvKGSSacu0WZrz8bU92vSB_cKwXPa_rvdAQpphvI9wJx4gByiWxTuTUlhlZ1/https*3A*2F*2Fwww.hungertaskforce.org*2Fwhat-we-do*2Fmobile-market*2F__;JSUlJSUl!!PrVBqlTvcBbYrqSF!BfgJ7TMNMumTQuSVuGzieMTe0mU9KD89DLI7mJ1cxvOokRVjIt7M1RWlUO18tkN4GLucM2vroyozZxlfnQiJP0nMpGx5$">
                  <a:extLst>
                    <a:ext uri="{A12FA001-AC4F-418D-AE19-62706E023703}">
                      <ahyp:hlinkClr xmlns:ahyp="http://schemas.microsoft.com/office/drawing/2018/hyperlinkcolor" val="tx"/>
                    </a:ext>
                  </a:extLst>
                </a:hlinkClick>
              </a:rPr>
              <a:t>Mobile Market </a:t>
            </a:r>
            <a:r>
              <a:rPr lang="en-US" sz="2800" dirty="0">
                <a:latin typeface="Calibri" panose="020F0502020204030204" pitchFamily="34" charset="0"/>
                <a:ea typeface="Calibri" panose="020F0502020204030204" pitchFamily="34" charset="0"/>
                <a:cs typeface="Calibri" panose="020F0502020204030204" pitchFamily="34" charset="0"/>
              </a:rPr>
              <a:t>and </a:t>
            </a:r>
            <a:r>
              <a:rPr lang="en-US" sz="2800" dirty="0">
                <a:latin typeface="Calibri" panose="020F0502020204030204" pitchFamily="34" charset="0"/>
                <a:ea typeface="Calibri" panose="020F0502020204030204" pitchFamily="34" charset="0"/>
                <a:cs typeface="Calibri" panose="020F0502020204030204" pitchFamily="34" charset="0"/>
                <a:hlinkClick r:id="rId4" tooltip="https://urldefense.com/v3/__https://secure-web.cisco.com/1BcQP60hL-lz8aF8b5bA3H78v_Ibzcz0IOsnB77TOk2WE_ppYKLUEC8AAt_ZadmcEvSJWpKoMZl0WGlleRAbiKgsw8Gy9zX3_DyfaMQNLF1D8bhoghb2lfQBM-Ekl5TLIXV9cO8-FFh-38t2vNYhS36VCoBeHXcYnyh9BZ3ilHqf43xnwn5besmzNB0frg8UlTnhuahaf_7k5UNsq8OefVW_ndX6hUkaPOrE-UeFRi17sIGRZGY6RjRBtK9lA22bkspOHJiRxq-yD301Jhofc9jrt60bzSSMuCaV0_wm2kxH27QFaXdYvfPzNE28p5iJ4/https*3A*2F*2Fwww.hungertaskforce.org*2Fabout-hunger*2Ffederal-nutrition-programs*2Fcommodity-supplemental-food-program*2F__;JSUlJSUlJQ!!PrVBqlTvcBbYrqSF!BfgJ7TMNMumTQuSVuGzieMTe0mU9KD89DLI7mJ1cxvOokRVjIt7M1RWlUO18tkN4GLucM2vroyozZxlfnQiJPxrKVDbI$">
                  <a:extLst>
                    <a:ext uri="{A12FA001-AC4F-418D-AE19-62706E023703}">
                      <ahyp:hlinkClr xmlns:ahyp="http://schemas.microsoft.com/office/drawing/2018/hyperlinkcolor" val="tx"/>
                    </a:ext>
                  </a:extLst>
                </a:hlinkClick>
              </a:rPr>
              <a:t>Stock boxes</a:t>
            </a:r>
            <a:endParaRPr lang="en-US" sz="2800"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Sakina Senior Center - senior activities</a:t>
            </a:r>
          </a:p>
          <a:p>
            <a:pPr marL="0" indent="0">
              <a:buNone/>
            </a:pPr>
            <a:endParaRPr lang="en-US" dirty="0"/>
          </a:p>
        </p:txBody>
      </p:sp>
      <p:pic>
        <p:nvPicPr>
          <p:cNvPr id="4" name="Picture 3">
            <a:extLst>
              <a:ext uri="{FF2B5EF4-FFF2-40B4-BE49-F238E27FC236}">
                <a16:creationId xmlns:a16="http://schemas.microsoft.com/office/drawing/2014/main" id="{422E7BF1-9222-B9FE-01E6-9CDBE75F815B}"/>
              </a:ext>
            </a:extLst>
          </p:cNvPr>
          <p:cNvPicPr>
            <a:picLocks noChangeAspect="1"/>
          </p:cNvPicPr>
          <p:nvPr/>
        </p:nvPicPr>
        <p:blipFill>
          <a:blip r:embed="rId5"/>
          <a:stretch>
            <a:fillRect/>
          </a:stretch>
        </p:blipFill>
        <p:spPr>
          <a:xfrm>
            <a:off x="8400591" y="4640160"/>
            <a:ext cx="3588640" cy="2018610"/>
          </a:xfrm>
          <a:prstGeom prst="rect">
            <a:avLst/>
          </a:prstGeom>
        </p:spPr>
      </p:pic>
    </p:spTree>
    <p:extLst>
      <p:ext uri="{BB962C8B-B14F-4D97-AF65-F5344CB8AC3E}">
        <p14:creationId xmlns:p14="http://schemas.microsoft.com/office/powerpoint/2010/main" val="2188418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5E8C-F5BE-C704-129D-83FB44E82041}"/>
              </a:ext>
            </a:extLst>
          </p:cNvPr>
          <p:cNvSpPr>
            <a:spLocks noGrp="1"/>
          </p:cNvSpPr>
          <p:nvPr>
            <p:ph type="title"/>
          </p:nvPr>
        </p:nvSpPr>
        <p:spPr/>
        <p:txBody>
          <a:bodyPr/>
          <a:lstStyle/>
          <a:p>
            <a:r>
              <a:rPr lang="en-US" sz="4000" dirty="0">
                <a:latin typeface="Trebuchet MS" panose="020B0603020202020204" pitchFamily="34" charset="0"/>
              </a:rPr>
              <a:t>More options for care…</a:t>
            </a:r>
            <a:endParaRPr lang="en-US" dirty="0"/>
          </a:p>
        </p:txBody>
      </p:sp>
      <p:sp>
        <p:nvSpPr>
          <p:cNvPr id="3" name="Content Placeholder 2">
            <a:extLst>
              <a:ext uri="{FF2B5EF4-FFF2-40B4-BE49-F238E27FC236}">
                <a16:creationId xmlns:a16="http://schemas.microsoft.com/office/drawing/2014/main" id="{6D2DBC8B-0428-E9A7-4063-12CADF76BFE1}"/>
              </a:ext>
            </a:extLst>
          </p:cNvPr>
          <p:cNvSpPr>
            <a:spLocks noGrp="1"/>
          </p:cNvSpPr>
          <p:nvPr>
            <p:ph idx="1"/>
          </p:nvPr>
        </p:nvSpPr>
        <p:spPr/>
        <p:txBody>
          <a:bodyPr>
            <a:normAutofit/>
          </a:bodyPr>
          <a:lstStyle/>
          <a:p>
            <a:r>
              <a:rPr lang="en-US" dirty="0"/>
              <a:t>Some non-LPR refugees can apply for </a:t>
            </a:r>
            <a:r>
              <a:rPr lang="en-US" u="sng" dirty="0">
                <a:hlinkClick r:id="rId2"/>
              </a:rPr>
              <a:t>Medicaid Emergency Services</a:t>
            </a:r>
            <a:r>
              <a:rPr lang="en-US" dirty="0"/>
              <a:t> after 10/1/2026, if needed</a:t>
            </a:r>
            <a:r>
              <a:rPr lang="en-US" i="1" dirty="0"/>
              <a:t>.</a:t>
            </a:r>
          </a:p>
          <a:p>
            <a:pPr lvl="1"/>
            <a:r>
              <a:rPr lang="en-US" b="1" dirty="0"/>
              <a:t>Routine dialysis is covered for Wisconsin Medicaid Members assigned to Emergency MA and </a:t>
            </a:r>
            <a:r>
              <a:rPr lang="en-US" b="1" i="1" u="sng" dirty="0"/>
              <a:t>diagnosed</a:t>
            </a:r>
            <a:r>
              <a:rPr lang="en-US" b="1" u="sng" dirty="0"/>
              <a:t> </a:t>
            </a:r>
            <a:r>
              <a:rPr lang="en-US" b="1" dirty="0"/>
              <a:t>with end-stage renal disease (ESRD).</a:t>
            </a:r>
            <a:r>
              <a:rPr lang="en-US" dirty="0"/>
              <a:t> This will apply to non-pregnant, refugee adults who are not LPR. </a:t>
            </a:r>
          </a:p>
          <a:p>
            <a:pPr lvl="1"/>
            <a:r>
              <a:rPr lang="en-US" b="1" i="1" dirty="0"/>
              <a:t>The emergency department should only be used for crisis situations because it is very expensive.</a:t>
            </a:r>
            <a:endParaRPr lang="en-US" b="1" dirty="0"/>
          </a:p>
          <a:p>
            <a:pPr marL="0" indent="0" algn="ctr">
              <a:buNone/>
            </a:pPr>
            <a:r>
              <a:rPr lang="en-US" dirty="0">
                <a:ln w="0"/>
                <a:effectLst>
                  <a:outerShdw blurRad="38100" dist="19050" dir="2700000" algn="tl" rotWithShape="0">
                    <a:schemeClr val="dk1">
                      <a:alpha val="40000"/>
                    </a:schemeClr>
                  </a:outerShdw>
                </a:effectLst>
              </a:rPr>
              <a:t>After October 1, 2026</a:t>
            </a:r>
          </a:p>
          <a:p>
            <a:pPr marL="0" indent="0" algn="ctr">
              <a:buNone/>
            </a:pPr>
            <a:r>
              <a:rPr lang="en-US" dirty="0">
                <a:ln w="0"/>
                <a:effectLst>
                  <a:outerShdw blurRad="38100" dist="19050" dir="2700000" algn="tl" rotWithShape="0">
                    <a:schemeClr val="dk1">
                      <a:alpha val="40000"/>
                    </a:schemeClr>
                  </a:outerShdw>
                </a:effectLst>
              </a:rPr>
              <a:t>For those with no insurance emergency care = $$$$</a:t>
            </a:r>
          </a:p>
          <a:p>
            <a:pPr algn="ctr"/>
            <a:endParaRPr lang="en-US" dirty="0">
              <a:ln w="0"/>
              <a:effectLst>
                <a:outerShdw blurRad="38100" dist="19050" dir="2700000" algn="tl" rotWithShape="0">
                  <a:schemeClr val="dk1">
                    <a:alpha val="40000"/>
                  </a:schemeClr>
                </a:outerShdw>
              </a:effectLst>
            </a:endParaRPr>
          </a:p>
          <a:p>
            <a:endParaRPr lang="en-US" dirty="0"/>
          </a:p>
        </p:txBody>
      </p:sp>
    </p:spTree>
    <p:extLst>
      <p:ext uri="{BB962C8B-B14F-4D97-AF65-F5344CB8AC3E}">
        <p14:creationId xmlns:p14="http://schemas.microsoft.com/office/powerpoint/2010/main" val="4266830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Freeform: Shape 16">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8F88D67B-8EB8-7E96-109B-AF5C77B2DB9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7376" y="1863521"/>
            <a:ext cx="3343202" cy="2233866"/>
          </a:xfrm>
          <a:prstGeom prst="rect">
            <a:avLst/>
          </a:prstGeom>
        </p:spPr>
      </p:pic>
      <p:sp>
        <p:nvSpPr>
          <p:cNvPr id="19" name="Freeform: Shape 18">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0EF5AEAF-5339-F7C7-AF76-BEC5EF91D05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425959" y="1565252"/>
            <a:ext cx="5965581" cy="3967112"/>
          </a:xfrm>
          <a:prstGeom prst="rect">
            <a:avLst/>
          </a:prstGeom>
        </p:spPr>
      </p:pic>
      <p:sp>
        <p:nvSpPr>
          <p:cNvPr id="6" name="TextBox 5">
            <a:extLst>
              <a:ext uri="{FF2B5EF4-FFF2-40B4-BE49-F238E27FC236}">
                <a16:creationId xmlns:a16="http://schemas.microsoft.com/office/drawing/2014/main" id="{3BF88617-9EEC-1BB9-0753-1B327F8D85F9}"/>
              </a:ext>
            </a:extLst>
          </p:cNvPr>
          <p:cNvSpPr txBox="1"/>
          <p:nvPr/>
        </p:nvSpPr>
        <p:spPr>
          <a:xfrm>
            <a:off x="8949229" y="5482087"/>
            <a:ext cx="2589170"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Aptos" panose="02110004020202020204"/>
                <a:ea typeface="+mn-ea"/>
                <a:cs typeface="+mn-cs"/>
                <a:hlinkClick r:id="rId5" tooltip="https://heidicohen.com/what-digital-marketing-and-hospitals-have-in-common/">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Aptos" panose="0211000402020202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Aptos" panose="02110004020202020204"/>
                <a:ea typeface="+mn-ea"/>
                <a:cs typeface="+mn-cs"/>
                <a:hlinkClick r:id="rId6" tooltip="https://creativecommons.org/licenses/by-nc-sa/3.0/">
                  <a:extLst>
                    <a:ext uri="{A12FA001-AC4F-418D-AE19-62706E023703}">
                      <ahyp:hlinkClr xmlns:ahyp="http://schemas.microsoft.com/office/drawing/2018/hyperlinkcolor" val="tx"/>
                    </a:ext>
                  </a:extLst>
                </a:hlinkClick>
              </a:rPr>
              <a:t>CC BY-SA-NC</a:t>
            </a:r>
            <a:endParaRPr kumimoji="0" lang="en-US" sz="7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89A58D1C-2903-705B-279D-9C4D9C1752D5}"/>
              </a:ext>
            </a:extLst>
          </p:cNvPr>
          <p:cNvSpPr txBox="1"/>
          <p:nvPr/>
        </p:nvSpPr>
        <p:spPr>
          <a:xfrm>
            <a:off x="653601" y="168516"/>
            <a:ext cx="11262117" cy="1077218"/>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0"/>
                <a:solidFill>
                  <a:schemeClr val="bg1"/>
                </a:solidFill>
                <a:effectLst>
                  <a:outerShdw blurRad="38100" dist="19050" dir="2700000" algn="tl" rotWithShape="0">
                    <a:prstClr val="black">
                      <a:alpha val="40000"/>
                    </a:prstClr>
                  </a:outerShdw>
                </a:effectLst>
                <a:highlight>
                  <a:srgbClr val="000000"/>
                </a:highlight>
                <a:uLnTx/>
                <a:uFillTx/>
                <a:latin typeface="Calibri" panose="020F0502020204030204" pitchFamily="34" charset="0"/>
                <a:ea typeface="Calibri" panose="020F0502020204030204" pitchFamily="34" charset="0"/>
                <a:cs typeface="Calibri" panose="020F0502020204030204" pitchFamily="34" charset="0"/>
              </a:rPr>
              <a:t>Only use emergency room for true emergencies as it will be expensive without Medicaid coverage</a:t>
            </a:r>
            <a:r>
              <a:rPr lang="en-US" sz="3200" b="1" dirty="0">
                <a:ln w="0"/>
                <a:solidFill>
                  <a:schemeClr val="bg1"/>
                </a:solidFill>
                <a:effectLst>
                  <a:outerShdw blurRad="38100" dist="19050" dir="2700000" algn="tl" rotWithShape="0">
                    <a:prstClr val="black">
                      <a:alpha val="40000"/>
                    </a:prstClr>
                  </a:outerShdw>
                </a:effectLst>
                <a:highlight>
                  <a:srgbClr val="000000"/>
                </a:highlight>
                <a:latin typeface="Calibri" panose="020F0502020204030204" pitchFamily="34" charset="0"/>
                <a:ea typeface="Calibri" panose="020F0502020204030204" pitchFamily="34" charset="0"/>
                <a:cs typeface="Calibri" panose="020F0502020204030204" pitchFamily="34" charset="0"/>
              </a:rPr>
              <a:t>.</a:t>
            </a:r>
            <a:endParaRPr kumimoji="0" lang="en-US" sz="3200" b="1" i="0" u="none" strike="noStrike" kern="1200" cap="none" spc="0" normalizeH="0" baseline="0" noProof="0" dirty="0">
              <a:ln w="0"/>
              <a:solidFill>
                <a:schemeClr val="bg1"/>
              </a:solidFill>
              <a:effectLst>
                <a:outerShdw blurRad="38100" dist="19050" dir="2700000" algn="tl" rotWithShape="0">
                  <a:prstClr val="black">
                    <a:alpha val="40000"/>
                  </a:prstClr>
                </a:outerShdw>
              </a:effectLst>
              <a:highlight>
                <a:srgbClr val="000000"/>
              </a:highligh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9993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49BA02C3-363A-9A28-3904-97AE00DBE9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1757" y="1582798"/>
            <a:ext cx="9007719" cy="4899382"/>
          </a:xfrm>
          <a:prstGeom prst="rect">
            <a:avLst/>
          </a:prstGeom>
        </p:spPr>
      </p:pic>
      <p:sp>
        <p:nvSpPr>
          <p:cNvPr id="4" name="TextBox 3">
            <a:extLst>
              <a:ext uri="{FF2B5EF4-FFF2-40B4-BE49-F238E27FC236}">
                <a16:creationId xmlns:a16="http://schemas.microsoft.com/office/drawing/2014/main" id="{E8A70A50-6C14-63F3-528A-A43EC87A5DC8}"/>
              </a:ext>
            </a:extLst>
          </p:cNvPr>
          <p:cNvSpPr txBox="1"/>
          <p:nvPr/>
        </p:nvSpPr>
        <p:spPr>
          <a:xfrm>
            <a:off x="616036" y="351692"/>
            <a:ext cx="10610149" cy="1231106"/>
          </a:xfrm>
          <a:prstGeom prst="rect">
            <a:avLst/>
          </a:prstGeom>
          <a:noFill/>
        </p:spPr>
        <p:txBody>
          <a:bodyPr wrap="none" rtlCol="0">
            <a:spAutoFit/>
          </a:bodyPr>
          <a:lstStyle/>
          <a:p>
            <a:pPr algn="ctr"/>
            <a:r>
              <a:rPr lang="en-US" sz="2800" dirty="0">
                <a:ln w="0"/>
                <a:solidFill>
                  <a:schemeClr val="bg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If you get a large bill, call and discuss it with the billing department </a:t>
            </a:r>
          </a:p>
          <a:p>
            <a:pPr algn="ctr"/>
            <a:r>
              <a:rPr lang="en-US" sz="2800" dirty="0">
                <a:ln w="0"/>
                <a:solidFill>
                  <a:schemeClr val="bg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of your clinic or reach out to Covering Wisconsin </a:t>
            </a:r>
          </a:p>
          <a:p>
            <a:endParaRPr lang="en-US" dirty="0"/>
          </a:p>
        </p:txBody>
      </p:sp>
    </p:spTree>
    <p:extLst>
      <p:ext uri="{BB962C8B-B14F-4D97-AF65-F5344CB8AC3E}">
        <p14:creationId xmlns:p14="http://schemas.microsoft.com/office/powerpoint/2010/main" val="1076444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eedle and vial">
            <a:extLst>
              <a:ext uri="{FF2B5EF4-FFF2-40B4-BE49-F238E27FC236}">
                <a16:creationId xmlns:a16="http://schemas.microsoft.com/office/drawing/2014/main" id="{FC1C6307-DD84-6AC0-EE00-4EBFE98B0C5A}"/>
              </a:ext>
            </a:extLst>
          </p:cNvPr>
          <p:cNvPicPr>
            <a:picLocks noChangeAspect="1"/>
          </p:cNvPicPr>
          <p:nvPr/>
        </p:nvPicPr>
        <p:blipFill>
          <a:blip r:embed="rId2">
            <a:alphaModFix amt="50000"/>
          </a:blip>
          <a:srcRect t="12249" b="3481"/>
          <a:stretch>
            <a:fillRect/>
          </a:stretch>
        </p:blipFill>
        <p:spPr>
          <a:xfrm>
            <a:off x="0" y="0"/>
            <a:ext cx="12191980" cy="6857999"/>
          </a:xfrm>
          <a:prstGeom prst="rect">
            <a:avLst/>
          </a:prstGeom>
        </p:spPr>
      </p:pic>
      <p:sp>
        <p:nvSpPr>
          <p:cNvPr id="2" name="Title 1">
            <a:extLst>
              <a:ext uri="{FF2B5EF4-FFF2-40B4-BE49-F238E27FC236}">
                <a16:creationId xmlns:a16="http://schemas.microsoft.com/office/drawing/2014/main" id="{4DD33500-BC64-EAB6-A51F-554FF59365B5}"/>
              </a:ext>
            </a:extLst>
          </p:cNvPr>
          <p:cNvSpPr>
            <a:spLocks noGrp="1"/>
          </p:cNvSpPr>
          <p:nvPr>
            <p:ph type="title"/>
          </p:nvPr>
        </p:nvSpPr>
        <p:spPr>
          <a:xfrm>
            <a:off x="661181" y="250165"/>
            <a:ext cx="7938867" cy="833047"/>
          </a:xfrm>
        </p:spPr>
        <p:txBody>
          <a:bodyPr vert="horz" lIns="91440" tIns="45720" rIns="91440" bIns="45720" rtlCol="0" anchor="b">
            <a:normAutofit/>
          </a:bodyPr>
          <a:lstStyle/>
          <a:p>
            <a:r>
              <a:rPr lang="en-US" sz="4000" dirty="0">
                <a:latin typeface="Trebuchet MS" panose="020B0603020202020204" pitchFamily="34" charset="0"/>
              </a:rPr>
              <a:t>Video on Medicaid Changes</a:t>
            </a:r>
          </a:p>
        </p:txBody>
      </p:sp>
      <p:sp>
        <p:nvSpPr>
          <p:cNvPr id="7" name="Content Placeholder 6">
            <a:extLst>
              <a:ext uri="{FF2B5EF4-FFF2-40B4-BE49-F238E27FC236}">
                <a16:creationId xmlns:a16="http://schemas.microsoft.com/office/drawing/2014/main" id="{E97DA83A-8BFC-043E-323C-36E282A2C221}"/>
              </a:ext>
            </a:extLst>
          </p:cNvPr>
          <p:cNvSpPr>
            <a:spLocks noGrp="1"/>
          </p:cNvSpPr>
          <p:nvPr>
            <p:ph idx="1"/>
          </p:nvPr>
        </p:nvSpPr>
        <p:spPr>
          <a:xfrm>
            <a:off x="661181" y="1223889"/>
            <a:ext cx="11380764" cy="5327729"/>
          </a:xfrm>
        </p:spPr>
        <p:txBody>
          <a:bodyPr>
            <a:normAutofit fontScale="92500" lnSpcReduction="20000"/>
          </a:bodyPr>
          <a:lstStyle/>
          <a:p>
            <a:pPr marL="0" lvl="0" indent="0">
              <a:lnSpc>
                <a:spcPct val="100000"/>
              </a:lnSpc>
              <a:spcBef>
                <a:spcPts val="0"/>
              </a:spcBef>
              <a:buNone/>
              <a:defRPr/>
            </a:pPr>
            <a:r>
              <a:rPr lang="en-US" dirty="0">
                <a:latin typeface="Calibri" panose="020F0502020204030204" pitchFamily="34" charset="0"/>
                <a:ea typeface="Calibri" panose="020F0502020204030204" pitchFamily="34" charset="0"/>
                <a:cs typeface="Calibri" panose="020F0502020204030204" pitchFamily="34" charset="0"/>
              </a:rPr>
              <a:t>Catholic Charities of Milwaukee created videos about </a:t>
            </a:r>
            <a:r>
              <a:rPr kumimoji="0" lang="en-US"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Medicaid changes in Wisconsin that may affect adult refugees without green cards, while children and pregnant women will stay covered.  </a:t>
            </a:r>
            <a:r>
              <a:rPr lang="en-US" dirty="0">
                <a:latin typeface="Calibri" panose="020F0502020204030204" pitchFamily="34" charset="0"/>
                <a:ea typeface="Calibri" panose="020F0502020204030204" pitchFamily="34" charset="0"/>
                <a:cs typeface="Calibri" panose="020F0502020204030204" pitchFamily="34" charset="0"/>
              </a:rPr>
              <a:t> The links to specific languages the video is offered in are below.</a:t>
            </a:r>
            <a:endParaRPr kumimoji="0" lang="en-US"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3" tooltip="https://youtu.be/aMP-65nDuRg">
                  <a:extLst>
                    <a:ext uri="{A12FA001-AC4F-418D-AE19-62706E023703}">
                      <ahyp:hlinkClr xmlns:ahyp="http://schemas.microsoft.com/office/drawing/2018/hyperlinkcolor" val="tx"/>
                    </a:ext>
                  </a:extLst>
                </a:hlinkClick>
              </a:rPr>
              <a:t>Arabic</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4" tooltip="https://youtu.be/frG8H1zdr-g">
                  <a:extLst>
                    <a:ext uri="{A12FA001-AC4F-418D-AE19-62706E023703}">
                      <ahyp:hlinkClr xmlns:ahyp="http://schemas.microsoft.com/office/drawing/2018/hyperlinkcolor" val="tx"/>
                    </a:ext>
                  </a:extLst>
                </a:hlinkClick>
              </a:rPr>
              <a:t>Burmese</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5" tooltip="https://youtu.be/3XMf9IbRTro">
                  <a:extLst>
                    <a:ext uri="{A12FA001-AC4F-418D-AE19-62706E023703}">
                      <ahyp:hlinkClr xmlns:ahyp="http://schemas.microsoft.com/office/drawing/2018/hyperlinkcolor" val="tx"/>
                    </a:ext>
                  </a:extLst>
                </a:hlinkClick>
              </a:rPr>
              <a:t>Dari</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6" tooltip="https://youtu.be/egD3EMzxBn0">
                  <a:extLst>
                    <a:ext uri="{A12FA001-AC4F-418D-AE19-62706E023703}">
                      <ahyp:hlinkClr xmlns:ahyp="http://schemas.microsoft.com/office/drawing/2018/hyperlinkcolor" val="tx"/>
                    </a:ext>
                  </a:extLst>
                </a:hlinkClick>
              </a:rPr>
              <a:t>English</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7" tooltip="https://youtu.be/2rerhihvPDk">
                  <a:extLst>
                    <a:ext uri="{A12FA001-AC4F-418D-AE19-62706E023703}">
                      <ahyp:hlinkClr xmlns:ahyp="http://schemas.microsoft.com/office/drawing/2018/hyperlinkcolor" val="tx"/>
                    </a:ext>
                  </a:extLst>
                </a:hlinkClick>
              </a:rPr>
              <a:t>Karen</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8" tooltip="https://youtu.be/6t0_dOiqpQM">
                  <a:extLst>
                    <a:ext uri="{A12FA001-AC4F-418D-AE19-62706E023703}">
                      <ahyp:hlinkClr xmlns:ahyp="http://schemas.microsoft.com/office/drawing/2018/hyperlinkcolor" val="tx"/>
                    </a:ext>
                  </a:extLst>
                </a:hlinkClick>
              </a:rPr>
              <a:t>Pashto</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9" tooltip="https://youtu.be/kx9m3N7srBM">
                  <a:extLst>
                    <a:ext uri="{A12FA001-AC4F-418D-AE19-62706E023703}">
                      <ahyp:hlinkClr xmlns:ahyp="http://schemas.microsoft.com/office/drawing/2018/hyperlinkcolor" val="tx"/>
                    </a:ext>
                  </a:extLst>
                </a:hlinkClick>
              </a:rPr>
              <a:t>Rohingya</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10" tooltip="https://youtu.be/8M4lWeSNJgA">
                  <a:extLst>
                    <a:ext uri="{A12FA001-AC4F-418D-AE19-62706E023703}">
                      <ahyp:hlinkClr xmlns:ahyp="http://schemas.microsoft.com/office/drawing/2018/hyperlinkcolor" val="tx"/>
                    </a:ext>
                  </a:extLst>
                </a:hlinkClick>
              </a:rPr>
              <a:t>Somali</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11" tooltip="https://youtu.be/6XV8EeDn_0s">
                  <a:extLst>
                    <a:ext uri="{A12FA001-AC4F-418D-AE19-62706E023703}">
                      <ahyp:hlinkClr xmlns:ahyp="http://schemas.microsoft.com/office/drawing/2018/hyperlinkcolor" val="tx"/>
                    </a:ext>
                  </a:extLst>
                </a:hlinkClick>
              </a:rPr>
              <a:t>Spanish</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12" tooltip="https://youtu.be/w1EIii3K6VY">
                  <a:extLst>
                    <a:ext uri="{A12FA001-AC4F-418D-AE19-62706E023703}">
                      <ahyp:hlinkClr xmlns:ahyp="http://schemas.microsoft.com/office/drawing/2018/hyperlinkcolor" val="tx"/>
                    </a:ext>
                  </a:extLst>
                </a:hlinkClick>
              </a:rPr>
              <a:t>Swahili</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hlinkClick r:id="rId13" tooltip="https://youtu.be/27wPpW25ZbI">
                  <a:extLst>
                    <a:ext uri="{A12FA001-AC4F-418D-AE19-62706E023703}">
                      <ahyp:hlinkClr xmlns:ahyp="http://schemas.microsoft.com/office/drawing/2018/hyperlinkcolor" val="tx"/>
                    </a:ext>
                  </a:extLst>
                </a:hlinkClick>
              </a:rPr>
              <a:t>Ukrainian</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169282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94883-8642-8C73-B26A-B0FFBAA0A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7E0BE-EF42-48E5-A1D5-DAF155420A7D}"/>
              </a:ext>
            </a:extLst>
          </p:cNvPr>
          <p:cNvSpPr>
            <a:spLocks noGrp="1"/>
          </p:cNvSpPr>
          <p:nvPr>
            <p:ph type="title"/>
          </p:nvPr>
        </p:nvSpPr>
        <p:spPr/>
        <p:txBody>
          <a:bodyPr>
            <a:normAutofit/>
          </a:bodyPr>
          <a:lstStyle/>
          <a:p>
            <a:r>
              <a:rPr lang="en-US" sz="4000" dirty="0">
                <a:latin typeface="Trebuchet MS" panose="020B0603020202020204" pitchFamily="34" charset="0"/>
              </a:rPr>
              <a:t>Medicaid Loss - How to help pay for medications?</a:t>
            </a:r>
          </a:p>
        </p:txBody>
      </p:sp>
      <p:sp>
        <p:nvSpPr>
          <p:cNvPr id="3" name="Content Placeholder 2">
            <a:extLst>
              <a:ext uri="{FF2B5EF4-FFF2-40B4-BE49-F238E27FC236}">
                <a16:creationId xmlns:a16="http://schemas.microsoft.com/office/drawing/2014/main" id="{42FB3058-E517-0BD5-CA4D-010FF4A55F20}"/>
              </a:ext>
            </a:extLst>
          </p:cNvPr>
          <p:cNvSpPr>
            <a:spLocks noGrp="1"/>
          </p:cNvSpPr>
          <p:nvPr>
            <p:ph idx="1"/>
          </p:nvPr>
        </p:nvSpPr>
        <p:spPr/>
        <p:txBody>
          <a:bodyPr>
            <a:normAutofit/>
          </a:bodyPr>
          <a:lstStyle/>
          <a:p>
            <a:pPr marL="0" indent="0">
              <a:buNone/>
            </a:pPr>
            <a:r>
              <a:rPr lang="en-US" sz="2800" b="1" dirty="0">
                <a:latin typeface="Calibri" panose="020F0502020204030204" pitchFamily="34" charset="0"/>
                <a:ea typeface="Calibri" panose="020F0502020204030204" pitchFamily="34" charset="0"/>
                <a:cs typeface="Calibri" panose="020F0502020204030204" pitchFamily="34" charset="0"/>
              </a:rPr>
              <a:t>Tell your </a:t>
            </a:r>
            <a:r>
              <a:rPr lang="en-US" b="1" dirty="0"/>
              <a:t>provider</a:t>
            </a:r>
            <a:r>
              <a:rPr lang="en-US" dirty="0"/>
              <a:t> that you if you will not have health insurance and will have difficulty affording medications. Often, they will help find free or low-cost options for medications.</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60DCE8A-9812-A02D-A83B-6A91C4BED02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66210" y="3627782"/>
            <a:ext cx="3826329" cy="1966308"/>
          </a:xfrm>
          <a:prstGeom prst="rect">
            <a:avLst/>
          </a:prstGeom>
        </p:spPr>
      </p:pic>
    </p:spTree>
    <p:extLst>
      <p:ext uri="{BB962C8B-B14F-4D97-AF65-F5344CB8AC3E}">
        <p14:creationId xmlns:p14="http://schemas.microsoft.com/office/powerpoint/2010/main" val="1881117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0A823-4A33-F52F-F7F2-F4E68B624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0E8A9-096B-D042-04E9-1BD505A2BF69}"/>
              </a:ext>
            </a:extLst>
          </p:cNvPr>
          <p:cNvSpPr>
            <a:spLocks noGrp="1"/>
          </p:cNvSpPr>
          <p:nvPr>
            <p:ph type="title"/>
          </p:nvPr>
        </p:nvSpPr>
        <p:spPr/>
        <p:txBody>
          <a:bodyPr>
            <a:normAutofit/>
          </a:bodyPr>
          <a:lstStyle/>
          <a:p>
            <a:r>
              <a:rPr lang="en-US" sz="4000" dirty="0">
                <a:latin typeface="Trebuchet MS" panose="020B0603020202020204" pitchFamily="34" charset="0"/>
              </a:rPr>
              <a:t>Medicaid Loss - How to help pay for medications?</a:t>
            </a:r>
          </a:p>
        </p:txBody>
      </p:sp>
      <p:sp>
        <p:nvSpPr>
          <p:cNvPr id="3" name="Content Placeholder 2">
            <a:extLst>
              <a:ext uri="{FF2B5EF4-FFF2-40B4-BE49-F238E27FC236}">
                <a16:creationId xmlns:a16="http://schemas.microsoft.com/office/drawing/2014/main" id="{125E0A3A-AD12-0EA5-CA4C-AD0030466468}"/>
              </a:ext>
            </a:extLst>
          </p:cNvPr>
          <p:cNvSpPr>
            <a:spLocks noGrp="1"/>
          </p:cNvSpPr>
          <p:nvPr>
            <p:ph idx="1"/>
          </p:nvPr>
        </p:nvSpPr>
        <p:spPr>
          <a:xfrm>
            <a:off x="838200" y="1995763"/>
            <a:ext cx="10515600" cy="4351338"/>
          </a:xfrm>
        </p:spPr>
        <p:txBody>
          <a:bodyPr>
            <a:normAutofit/>
          </a:bodyPr>
          <a:lstStyle/>
          <a:p>
            <a:pPr marL="0" indent="0">
              <a:buNone/>
            </a:pPr>
            <a:r>
              <a:rPr lang="en-US" sz="2800" dirty="0">
                <a:latin typeface="Calibri" panose="020F0502020204030204" pitchFamily="34" charset="0"/>
                <a:ea typeface="Calibri" panose="020F0502020204030204" pitchFamily="34" charset="0"/>
                <a:cs typeface="Calibri" panose="020F0502020204030204" pitchFamily="34" charset="0"/>
              </a:rPr>
              <a:t>Your health care provider can put you in touch with programs that can help you. </a:t>
            </a:r>
          </a:p>
          <a:p>
            <a:pPr marL="0" indent="0">
              <a:buNone/>
            </a:pPr>
            <a:r>
              <a:rPr lang="en-US" sz="2800" dirty="0">
                <a:latin typeface="Calibri" panose="020F0502020204030204" pitchFamily="34" charset="0"/>
                <a:ea typeface="Calibri" panose="020F0502020204030204" pitchFamily="34" charset="0"/>
                <a:cs typeface="Calibri" panose="020F0502020204030204" pitchFamily="34" charset="0"/>
              </a:rPr>
              <a:t>Here is one link that can put you find more affordable medications: </a:t>
            </a:r>
          </a:p>
          <a:p>
            <a:pPr marL="0" indent="0">
              <a:buNone/>
            </a:pPr>
            <a:r>
              <a:rPr lang="en-US" sz="2800" dirty="0">
                <a:latin typeface="Calibri" panose="020F0502020204030204" pitchFamily="34" charset="0"/>
                <a:ea typeface="Calibri" panose="020F0502020204030204" pitchFamily="34" charset="0"/>
                <a:cs typeface="Calibri" panose="020F0502020204030204" pitchFamily="34" charset="0"/>
                <a:hlinkClick r:id="rId2"/>
              </a:rPr>
              <a:t>https://www.needymeds.org/search-programs?initialSearchTab=drugs</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8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4441B9F0-6F27-00A1-0218-EF0A27D6598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910766" y="4380793"/>
            <a:ext cx="3826329" cy="1966308"/>
          </a:xfrm>
          <a:prstGeom prst="rect">
            <a:avLst/>
          </a:prstGeom>
        </p:spPr>
      </p:pic>
    </p:spTree>
    <p:extLst>
      <p:ext uri="{BB962C8B-B14F-4D97-AF65-F5344CB8AC3E}">
        <p14:creationId xmlns:p14="http://schemas.microsoft.com/office/powerpoint/2010/main" val="1146522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2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AB4FB96-8558-0579-11CF-0073E878D89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060419" y="4096100"/>
            <a:ext cx="2623457" cy="2623457"/>
          </a:xfrm>
          <a:prstGeom prst="rect">
            <a:avLst/>
          </a:prstGeom>
        </p:spPr>
      </p:pic>
      <p:sp>
        <p:nvSpPr>
          <p:cNvPr id="2" name="Title 1">
            <a:extLst>
              <a:ext uri="{FF2B5EF4-FFF2-40B4-BE49-F238E27FC236}">
                <a16:creationId xmlns:a16="http://schemas.microsoft.com/office/drawing/2014/main" id="{316211D4-9E63-FA2B-FB5E-3BE8D9CD3E77}"/>
              </a:ext>
            </a:extLst>
          </p:cNvPr>
          <p:cNvSpPr>
            <a:spLocks noGrp="1"/>
          </p:cNvSpPr>
          <p:nvPr>
            <p:ph type="title"/>
          </p:nvPr>
        </p:nvSpPr>
        <p:spPr>
          <a:xfrm>
            <a:off x="838200" y="51117"/>
            <a:ext cx="10515600" cy="1325563"/>
          </a:xfrm>
        </p:spPr>
        <p:txBody>
          <a:bodyPr/>
          <a:lstStyle/>
          <a:p>
            <a:pPr algn="ctr"/>
            <a:r>
              <a:rPr lang="en-US" dirty="0">
                <a:latin typeface="Trebuchet MS" panose="020B0603020202020204" pitchFamily="34" charset="0"/>
              </a:rPr>
              <a:t>FoodShare – What is changing?</a:t>
            </a:r>
          </a:p>
        </p:txBody>
      </p:sp>
      <p:sp>
        <p:nvSpPr>
          <p:cNvPr id="3" name="Content Placeholder 2">
            <a:extLst>
              <a:ext uri="{FF2B5EF4-FFF2-40B4-BE49-F238E27FC236}">
                <a16:creationId xmlns:a16="http://schemas.microsoft.com/office/drawing/2014/main" id="{1E79AFE4-5475-7B6D-AE8B-43854D3C5BFA}"/>
              </a:ext>
            </a:extLst>
          </p:cNvPr>
          <p:cNvSpPr>
            <a:spLocks noGrp="1"/>
          </p:cNvSpPr>
          <p:nvPr>
            <p:ph idx="1"/>
          </p:nvPr>
        </p:nvSpPr>
        <p:spPr>
          <a:xfrm>
            <a:off x="443673" y="1253331"/>
            <a:ext cx="10515600" cy="4351338"/>
          </a:xfrm>
        </p:spPr>
        <p:txBody>
          <a:bodyPr/>
          <a:lstStyle/>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Refugees in WI without a green card will not be eligible for FoodShare (SNAP) beginning in the Summer 2026. </a:t>
            </a:r>
          </a:p>
          <a:p>
            <a:pPr lvl="1"/>
            <a:r>
              <a:rPr lang="en-US" dirty="0">
                <a:latin typeface="Calibri" panose="020F0502020204030204" pitchFamily="34" charset="0"/>
                <a:ea typeface="Calibri" panose="020F0502020204030204" pitchFamily="34" charset="0"/>
                <a:cs typeface="Calibri" panose="020F0502020204030204" pitchFamily="34" charset="0"/>
              </a:rPr>
              <a:t>Changes are happening. Officially the policy changed for new applicants on July 1</a:t>
            </a:r>
            <a:r>
              <a:rPr lang="en-US" baseline="30000" dirty="0">
                <a:latin typeface="Calibri" panose="020F0502020204030204" pitchFamily="34" charset="0"/>
                <a:ea typeface="Calibri" panose="020F0502020204030204" pitchFamily="34" charset="0"/>
                <a:cs typeface="Calibri" panose="020F0502020204030204" pitchFamily="34" charset="0"/>
              </a:rPr>
              <a:t>st</a:t>
            </a:r>
            <a:r>
              <a:rPr lang="en-US" dirty="0">
                <a:latin typeface="Calibri" panose="020F0502020204030204" pitchFamily="34" charset="0"/>
                <a:ea typeface="Calibri" panose="020F0502020204030204" pitchFamily="34" charset="0"/>
                <a:cs typeface="Calibri" panose="020F0502020204030204" pitchFamily="34" charset="0"/>
              </a:rPr>
              <a:t>, 2026, but clients may have started seeing changes as early as June 2026.  Those who have not yet renewed their applications will see the change at the time of renewal.  Those with both MA and FoodShare will experience the change as of October 1, 2026, if they have not already seen a change in their FoodShare benefit.</a:t>
            </a:r>
          </a:p>
        </p:txBody>
      </p:sp>
      <p:pic>
        <p:nvPicPr>
          <p:cNvPr id="4" name="Picture 3">
            <a:extLst>
              <a:ext uri="{FF2B5EF4-FFF2-40B4-BE49-F238E27FC236}">
                <a16:creationId xmlns:a16="http://schemas.microsoft.com/office/drawing/2014/main" id="{C4D3CAA4-94CC-85EC-9E92-ECE5229495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6155" y="4393260"/>
            <a:ext cx="3246616" cy="2029135"/>
          </a:xfrm>
          <a:prstGeom prst="rect">
            <a:avLst/>
          </a:prstGeom>
        </p:spPr>
      </p:pic>
    </p:spTree>
    <p:extLst>
      <p:ext uri="{BB962C8B-B14F-4D97-AF65-F5344CB8AC3E}">
        <p14:creationId xmlns:p14="http://schemas.microsoft.com/office/powerpoint/2010/main" val="2474443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24483-4BA4-41A7-94C2-0073FC0E1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B7C5EE-E48B-EEBC-497E-6EAC474FB11B}"/>
              </a:ext>
            </a:extLst>
          </p:cNvPr>
          <p:cNvSpPr>
            <a:spLocks noGrp="1"/>
          </p:cNvSpPr>
          <p:nvPr>
            <p:ph type="title"/>
          </p:nvPr>
        </p:nvSpPr>
        <p:spPr/>
        <p:txBody>
          <a:bodyPr>
            <a:normAutofit/>
          </a:bodyPr>
          <a:lstStyle/>
          <a:p>
            <a:r>
              <a:rPr lang="en-US" sz="4000" dirty="0"/>
              <a:t>FoodShare loss of benefits: State Web Pages </a:t>
            </a:r>
          </a:p>
        </p:txBody>
      </p:sp>
      <p:sp>
        <p:nvSpPr>
          <p:cNvPr id="3" name="Content Placeholder 2">
            <a:extLst>
              <a:ext uri="{FF2B5EF4-FFF2-40B4-BE49-F238E27FC236}">
                <a16:creationId xmlns:a16="http://schemas.microsoft.com/office/drawing/2014/main" id="{080BE391-9D8C-2DE8-521C-DF0EB7156B54}"/>
              </a:ext>
            </a:extLst>
          </p:cNvPr>
          <p:cNvSpPr>
            <a:spLocks noGrp="1"/>
          </p:cNvSpPr>
          <p:nvPr>
            <p:ph idx="1"/>
          </p:nvPr>
        </p:nvSpPr>
        <p:spPr>
          <a:xfrm>
            <a:off x="838200" y="1608847"/>
            <a:ext cx="10515600" cy="4351338"/>
          </a:xfrm>
        </p:spPr>
        <p:txBody>
          <a:bodyPr>
            <a:normAutofit/>
          </a:bodyPr>
          <a:lstStyle/>
          <a:p>
            <a:pPr marL="0" indent="0">
              <a:buNone/>
            </a:pPr>
            <a:r>
              <a:rPr lang="en-US" sz="3200" dirty="0">
                <a:latin typeface="Calidbri"/>
              </a:rPr>
              <a:t>These pages have the most current information the Wisconsin Department of Health Services (DHS)/Department of Medicaid Services (DMS):</a:t>
            </a:r>
            <a:endParaRPr lang="en-US" u="sng" dirty="0">
              <a:solidFill>
                <a:srgbClr val="467886"/>
              </a:solidFill>
              <a:latin typeface="Calidbri"/>
              <a:hlinkClick r:id="rId2">
                <a:extLst>
                  <a:ext uri="{A12FA001-AC4F-418D-AE19-62706E023703}">
                    <ahyp:hlinkClr xmlns:ahyp="http://schemas.microsoft.com/office/drawing/2018/hyperlinkcolor" val="tx"/>
                  </a:ext>
                </a:extLst>
              </a:hlinkClick>
            </a:endParaRPr>
          </a:p>
          <a:p>
            <a:pPr lvl="1"/>
            <a:r>
              <a:rPr lang="en-US" u="sng" dirty="0">
                <a:solidFill>
                  <a:srgbClr val="467886"/>
                </a:solidFill>
                <a:latin typeface="Calidbri"/>
                <a:hlinkClick r:id="rId2">
                  <a:extLst>
                    <a:ext uri="{A12FA001-AC4F-418D-AE19-62706E023703}">
                      <ahyp:hlinkClr xmlns:ahyp="http://schemas.microsoft.com/office/drawing/2018/hyperlinkcolor" val="tx"/>
                    </a:ext>
                  </a:extLst>
                </a:hlinkClick>
              </a:rPr>
              <a:t>WI DHS Webinar on Medicaid and FoodShare Changes</a:t>
            </a:r>
          </a:p>
          <a:p>
            <a:pPr lvl="1"/>
            <a:r>
              <a:rPr lang="en-US" u="sng" dirty="0">
                <a:latin typeface="Calidbri"/>
                <a:hlinkClick r:id="rId3"/>
              </a:rPr>
              <a:t>Medicaid and FoodShare Partner Resources: Federal Changes</a:t>
            </a:r>
            <a:endParaRPr lang="en-US" sz="2800" dirty="0">
              <a:latin typeface="Calidbri"/>
            </a:endParaRPr>
          </a:p>
          <a:p>
            <a:pPr lvl="1"/>
            <a:r>
              <a:rPr lang="en-US" u="sng" dirty="0">
                <a:latin typeface="Calidbri"/>
                <a:hlinkClick r:id="rId4"/>
              </a:rPr>
              <a:t>FoodShare: News for Members | Wisconsin Department of Health Services</a:t>
            </a:r>
            <a:endParaRPr lang="en-US" sz="2800" dirty="0">
              <a:latin typeface="Calidbri"/>
            </a:endParaRPr>
          </a:p>
          <a:p>
            <a:pPr lvl="1"/>
            <a:r>
              <a:rPr lang="en-US" u="sng" dirty="0">
                <a:latin typeface="Calidbri"/>
                <a:hlinkClick r:id="rId5"/>
              </a:rPr>
              <a:t>FoodShare: A Recipe for Good Health | Wisconsin Department of Health Services</a:t>
            </a:r>
            <a:endParaRPr lang="en-US" dirty="0">
              <a:latin typeface="Calidbri"/>
            </a:endParaRPr>
          </a:p>
        </p:txBody>
      </p:sp>
      <p:pic>
        <p:nvPicPr>
          <p:cNvPr id="5" name="Picture 4">
            <a:extLst>
              <a:ext uri="{FF2B5EF4-FFF2-40B4-BE49-F238E27FC236}">
                <a16:creationId xmlns:a16="http://schemas.microsoft.com/office/drawing/2014/main" id="{9669A334-AF5C-F2FB-D4B7-0F830004759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480952" y="5155472"/>
            <a:ext cx="2847775" cy="1609426"/>
          </a:xfrm>
          <a:prstGeom prst="rect">
            <a:avLst/>
          </a:prstGeom>
        </p:spPr>
      </p:pic>
      <p:pic>
        <p:nvPicPr>
          <p:cNvPr id="7" name="Picture 6">
            <a:extLst>
              <a:ext uri="{FF2B5EF4-FFF2-40B4-BE49-F238E27FC236}">
                <a16:creationId xmlns:a16="http://schemas.microsoft.com/office/drawing/2014/main" id="{E64981D1-706B-4A96-65B1-C7A9DBB91ACA}"/>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819255" y="4733363"/>
            <a:ext cx="2504035" cy="2124637"/>
          </a:xfrm>
          <a:prstGeom prst="rect">
            <a:avLst/>
          </a:prstGeom>
        </p:spPr>
      </p:pic>
    </p:spTree>
    <p:extLst>
      <p:ext uri="{BB962C8B-B14F-4D97-AF65-F5344CB8AC3E}">
        <p14:creationId xmlns:p14="http://schemas.microsoft.com/office/powerpoint/2010/main" val="419263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A6C8-DABE-68D8-8840-3DA66596D752}"/>
              </a:ext>
            </a:extLst>
          </p:cNvPr>
          <p:cNvSpPr>
            <a:spLocks noGrp="1"/>
          </p:cNvSpPr>
          <p:nvPr>
            <p:ph type="title"/>
          </p:nvPr>
        </p:nvSpPr>
        <p:spPr>
          <a:xfrm>
            <a:off x="839788" y="0"/>
            <a:ext cx="3932237" cy="1600200"/>
          </a:xfrm>
        </p:spPr>
        <p:txBody>
          <a:bodyPr>
            <a:normAutofit/>
          </a:bodyPr>
          <a:lstStyle/>
          <a:p>
            <a:pPr algn="ctr"/>
            <a:r>
              <a:rPr lang="en-US" sz="4000" dirty="0">
                <a:latin typeface="Trebuchet MS" panose="020B0603020202020204" pitchFamily="34" charset="0"/>
              </a:rPr>
              <a:t>FoodShare – loss</a:t>
            </a:r>
            <a:br>
              <a:rPr lang="en-US" sz="4000" dirty="0">
                <a:latin typeface="Trebuchet MS" panose="020B0603020202020204" pitchFamily="34" charset="0"/>
              </a:rPr>
            </a:br>
            <a:r>
              <a:rPr lang="en-US" sz="4000" dirty="0">
                <a:latin typeface="Trebuchet MS" panose="020B0603020202020204" pitchFamily="34" charset="0"/>
              </a:rPr>
              <a:t>What to do? </a:t>
            </a:r>
          </a:p>
        </p:txBody>
      </p:sp>
      <p:sp>
        <p:nvSpPr>
          <p:cNvPr id="4" name="Text Placeholder 3">
            <a:extLst>
              <a:ext uri="{FF2B5EF4-FFF2-40B4-BE49-F238E27FC236}">
                <a16:creationId xmlns:a16="http://schemas.microsoft.com/office/drawing/2014/main" id="{88A861F9-BC18-1CDA-EEC3-4D8AC47BCE8C}"/>
              </a:ext>
            </a:extLst>
          </p:cNvPr>
          <p:cNvSpPr>
            <a:spLocks noGrp="1"/>
          </p:cNvSpPr>
          <p:nvPr>
            <p:ph type="body" sz="half" idx="2"/>
          </p:nvPr>
        </p:nvSpPr>
        <p:spPr>
          <a:xfrm>
            <a:off x="839788" y="1828801"/>
            <a:ext cx="3932237" cy="4797082"/>
          </a:xfrm>
        </p:spPr>
        <p:txBody>
          <a:bodyPr>
            <a:norm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Find your local food pantry.</a:t>
            </a:r>
          </a:p>
          <a:p>
            <a:r>
              <a:rPr lang="en-US" sz="2800" dirty="0">
                <a:latin typeface="Calibri" panose="020F0502020204030204" pitchFamily="34" charset="0"/>
                <a:ea typeface="Calibri" panose="020F0502020204030204" pitchFamily="34" charset="0"/>
                <a:cs typeface="Calibri" panose="020F0502020204030204" pitchFamily="34" charset="0"/>
              </a:rPr>
              <a:t>Ask your local resettlement agency if they have a volunteer food delivery system.</a:t>
            </a:r>
          </a:p>
          <a:p>
            <a:r>
              <a:rPr lang="en-US" sz="2800" dirty="0">
                <a:latin typeface="Calibri" panose="020F0502020204030204" pitchFamily="34" charset="0"/>
                <a:ea typeface="Calibri" panose="020F0502020204030204" pitchFamily="34" charset="0"/>
                <a:cs typeface="Calibri" panose="020F0502020204030204" pitchFamily="34" charset="0"/>
              </a:rPr>
              <a:t>WIC supplies (e.g., baby formula) that have been returned are donated to food pantries.</a:t>
            </a:r>
          </a:p>
          <a:p>
            <a:endParaRPr lang="en-US" dirty="0"/>
          </a:p>
        </p:txBody>
      </p:sp>
      <p:pic>
        <p:nvPicPr>
          <p:cNvPr id="5" name="Content Placeholder 4">
            <a:extLst>
              <a:ext uri="{FF2B5EF4-FFF2-40B4-BE49-F238E27FC236}">
                <a16:creationId xmlns:a16="http://schemas.microsoft.com/office/drawing/2014/main" id="{5FBE59C4-E629-D8E2-1F48-15A92484DD7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420" r="15722" b="1"/>
          <a:stretch>
            <a:fillRect/>
          </a:stretch>
        </p:blipFill>
        <p:spPr>
          <a:xfrm>
            <a:off x="5999452" y="1226659"/>
            <a:ext cx="4539672" cy="4395157"/>
          </a:xfrm>
          <a:prstGeom prst="rect">
            <a:avLst/>
          </a:prstGeom>
        </p:spPr>
      </p:pic>
    </p:spTree>
    <p:extLst>
      <p:ext uri="{BB962C8B-B14F-4D97-AF65-F5344CB8AC3E}">
        <p14:creationId xmlns:p14="http://schemas.microsoft.com/office/powerpoint/2010/main" val="772968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E1537-AE3A-D4F3-AB88-F0EFDA084B0A}"/>
              </a:ext>
            </a:extLst>
          </p:cNvPr>
          <p:cNvSpPr>
            <a:spLocks noGrp="1"/>
          </p:cNvSpPr>
          <p:nvPr>
            <p:ph type="title"/>
          </p:nvPr>
        </p:nvSpPr>
        <p:spPr/>
        <p:txBody>
          <a:bodyPr/>
          <a:lstStyle/>
          <a:p>
            <a:r>
              <a:rPr lang="en-US" sz="2800" dirty="0"/>
              <a:t>Milwaukee specific:</a:t>
            </a:r>
            <a:br>
              <a:rPr lang="en-US" sz="3200" dirty="0"/>
            </a:br>
            <a:r>
              <a:rPr lang="en-US" dirty="0">
                <a:latin typeface="Trebuchet MS" panose="020B0603020202020204" pitchFamily="34" charset="0"/>
              </a:rPr>
              <a:t>Food Resources in the Milwaukee Area</a:t>
            </a:r>
            <a:endParaRPr lang="en-US" dirty="0"/>
          </a:p>
        </p:txBody>
      </p:sp>
      <p:sp>
        <p:nvSpPr>
          <p:cNvPr id="3" name="Content Placeholder 2">
            <a:extLst>
              <a:ext uri="{FF2B5EF4-FFF2-40B4-BE49-F238E27FC236}">
                <a16:creationId xmlns:a16="http://schemas.microsoft.com/office/drawing/2014/main" id="{1CADA9BD-6701-A9D9-9C4E-6FFFD93AC8E6}"/>
              </a:ext>
            </a:extLst>
          </p:cNvPr>
          <p:cNvSpPr>
            <a:spLocks noGrp="1"/>
          </p:cNvSpPr>
          <p:nvPr>
            <p:ph sz="half" idx="1"/>
          </p:nvPr>
        </p:nvSpPr>
        <p:spPr/>
        <p:txBody>
          <a:bodyPr>
            <a:normAutofit fontScale="92500" lnSpcReduction="20000"/>
          </a:bodyPr>
          <a:lstStyle/>
          <a:p>
            <a:pPr marL="0" marR="0">
              <a:lnSpc>
                <a:spcPct val="125000"/>
              </a:lnSpc>
              <a:spcAft>
                <a:spcPts val="800"/>
              </a:spcAft>
              <a:buNone/>
            </a:pPr>
            <a:r>
              <a:rPr lang="en-US" sz="2100" b="1" u="sng" dirty="0">
                <a:solidFill>
                  <a:srgbClr val="2162AE"/>
                </a:solidFill>
                <a:effectLst/>
                <a:latin typeface="Calibri" panose="020F0502020204030204" pitchFamily="34" charset="0"/>
                <a:ea typeface="Calibri" panose="020F0502020204030204" pitchFamily="34" charset="0"/>
                <a:cs typeface="Calibri" panose="020F0502020204030204" pitchFamily="34" charset="0"/>
                <a:hlinkClick r:id="rId2"/>
              </a:rPr>
              <a:t>Ebenezer Stone Ministries/Food Pantry</a:t>
            </a:r>
            <a:r>
              <a:rPr lang="en-US" sz="2100" b="1" u="sng" dirty="0">
                <a:solidFill>
                  <a:srgbClr val="2162AE"/>
                </a:solidFill>
                <a:effectLst/>
                <a:latin typeface="Calibri" panose="020F0502020204030204" pitchFamily="34" charset="0"/>
                <a:ea typeface="Calibri" panose="020F0502020204030204" pitchFamily="34" charset="0"/>
                <a:cs typeface="Calibri" panose="020F0502020204030204" pitchFamily="34" charset="0"/>
              </a:rPr>
              <a:t>    </a:t>
            </a:r>
            <a:r>
              <a:rPr lang="en-US" sz="2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1127 S 35th St, Milwaukee, WI 53215      414-383-0710</a:t>
            </a:r>
            <a:endParaRPr lang="en-US" sz="21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hlinkClick r:id="rId3"/>
              </a:rPr>
              <a:t>Reiske Park Farmers Market </a:t>
            </a: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S. 24th Street Affordable farmers market - Tuesdays, 3-6:30pm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hlinkClick r:id="rId4"/>
              </a:rPr>
              <a:t>NourishMKE</a:t>
            </a:r>
            <a:r>
              <a:rPr kumimoji="0" lang="en-US" sz="2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is a community food resource.</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fr-FR" sz="1700" b="1" i="0" u="none" strike="noStrike" kern="1200" cap="none" spc="0" normalizeH="0" baseline="0" noProof="0" dirty="0">
                <a:ln>
                  <a:noFill/>
                </a:ln>
                <a:solidFill>
                  <a:srgbClr val="5ABDD7"/>
                </a:solidFill>
                <a:effectLst/>
                <a:uLnTx/>
                <a:uFillTx/>
                <a:latin typeface="Changa One"/>
                <a:ea typeface="+mn-ea"/>
                <a:cs typeface="+mn-cs"/>
                <a:hlinkClick r:id="rId5"/>
              </a:rPr>
              <a:t>Fond du Lac Food Center</a:t>
            </a:r>
            <a:r>
              <a:rPr kumimoji="0" lang="fr-FR" sz="1700" b="1" i="0" u="none" strike="noStrike" kern="1200" cap="none" spc="0" normalizeH="0" baseline="0" noProof="0" dirty="0">
                <a:ln>
                  <a:noFill/>
                </a:ln>
                <a:solidFill>
                  <a:srgbClr val="5ABDD7"/>
                </a:solidFill>
                <a:effectLst/>
                <a:uLnTx/>
                <a:uFillTx/>
                <a:latin typeface="Changa One"/>
                <a:ea typeface="+mn-ea"/>
                <a:cs typeface="+mn-cs"/>
              </a:rPr>
              <a:t> </a:t>
            </a:r>
            <a:r>
              <a:rPr kumimoji="0" lang="fr-FR" sz="1700" b="0" i="0" u="none" strike="noStrike" kern="1200" cap="none" spc="0" normalizeH="0" baseline="0" noProof="0" dirty="0">
                <a:ln>
                  <a:noFill/>
                </a:ln>
                <a:solidFill>
                  <a:srgbClr val="000000"/>
                </a:solidFill>
                <a:effectLst/>
                <a:uLnTx/>
                <a:uFillTx/>
                <a:latin typeface="Jost"/>
                <a:ea typeface="+mn-ea"/>
                <a:cs typeface="+mn-cs"/>
              </a:rPr>
              <a:t>10230 W. Fond Du Lac Avenue, 53224</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700" b="1" i="0" u="none" strike="noStrike" kern="1200" cap="none" spc="0" normalizeH="0" baseline="0" noProof="0" dirty="0">
                <a:ln>
                  <a:noFill/>
                </a:ln>
                <a:solidFill>
                  <a:srgbClr val="5ABDD7"/>
                </a:solidFill>
                <a:effectLst/>
                <a:uLnTx/>
                <a:uFillTx/>
                <a:latin typeface="Changa One"/>
                <a:ea typeface="+mn-ea"/>
                <a:cs typeface="+mn-cs"/>
                <a:hlinkClick r:id="rId6"/>
              </a:rPr>
              <a:t>Mitchell Food Center</a:t>
            </a:r>
            <a:r>
              <a:rPr kumimoji="0" lang="en-US" sz="1700" b="1" i="0" u="none" strike="noStrike" kern="1200" cap="none" spc="0" normalizeH="0" baseline="0" noProof="0" dirty="0">
                <a:ln>
                  <a:noFill/>
                </a:ln>
                <a:solidFill>
                  <a:srgbClr val="5ABDD7"/>
                </a:solidFill>
                <a:effectLst/>
                <a:uLnTx/>
                <a:uFillTx/>
                <a:latin typeface="Changa One"/>
                <a:ea typeface="+mn-ea"/>
                <a:cs typeface="+mn-cs"/>
              </a:rPr>
              <a:t> </a:t>
            </a:r>
            <a:r>
              <a:rPr kumimoji="0" lang="en-US" sz="1700" b="0" i="0" u="none" strike="noStrike" kern="1200" cap="none" spc="0" normalizeH="0" baseline="0" noProof="0" dirty="0">
                <a:ln>
                  <a:noFill/>
                </a:ln>
                <a:solidFill>
                  <a:srgbClr val="000000"/>
                </a:solidFill>
                <a:effectLst/>
                <a:uLnTx/>
                <a:uFillTx/>
                <a:latin typeface="Jost"/>
                <a:ea typeface="+mn-ea"/>
                <a:cs typeface="+mn-cs"/>
              </a:rPr>
              <a:t>1615 S. 22nd Street, Milwaukee, WI 53204</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700" b="1" i="0" u="none" strike="noStrike" kern="1200" cap="none" spc="0" normalizeH="0" baseline="0" noProof="0" dirty="0">
                <a:ln>
                  <a:noFill/>
                </a:ln>
                <a:solidFill>
                  <a:srgbClr val="5ABDD7"/>
                </a:solidFill>
                <a:effectLst/>
                <a:uLnTx/>
                <a:uFillTx/>
                <a:latin typeface="Changa One"/>
                <a:ea typeface="+mn-ea"/>
                <a:cs typeface="+mn-cs"/>
                <a:hlinkClick r:id="rId7"/>
              </a:rPr>
              <a:t>Orchard Food Center</a:t>
            </a:r>
            <a:br>
              <a:rPr kumimoji="0" lang="en-US" sz="1700" b="0" i="0" u="none" strike="noStrike" kern="1200" cap="none" spc="0" normalizeH="0" baseline="0" noProof="0" dirty="0">
                <a:ln>
                  <a:noFill/>
                </a:ln>
                <a:solidFill>
                  <a:srgbClr val="5ABDD7"/>
                </a:solidFill>
                <a:effectLst/>
                <a:uLnTx/>
                <a:uFillTx/>
                <a:latin typeface="Changa One"/>
                <a:ea typeface="+mn-ea"/>
                <a:cs typeface="+mn-cs"/>
              </a:rPr>
            </a:br>
            <a:r>
              <a:rPr kumimoji="0" lang="en-US" sz="1700" b="0" i="0" u="none" strike="noStrike" kern="1200" cap="none" spc="0" normalizeH="0" baseline="0" noProof="0" dirty="0">
                <a:ln>
                  <a:noFill/>
                </a:ln>
                <a:solidFill>
                  <a:srgbClr val="000000"/>
                </a:solidFill>
                <a:effectLst/>
                <a:uLnTx/>
                <a:uFillTx/>
                <a:latin typeface="Jost"/>
                <a:ea typeface="+mn-ea"/>
                <a:cs typeface="+mn-cs"/>
              </a:rPr>
              <a:t>209 W. Orchard Street, Milwaukee, WI 53204</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700" b="1" i="0" u="none" strike="noStrike" kern="1200" cap="none" spc="0" normalizeH="0" baseline="0" noProof="0" dirty="0">
                <a:ln>
                  <a:noFill/>
                </a:ln>
                <a:solidFill>
                  <a:srgbClr val="5ABDD7"/>
                </a:solidFill>
                <a:effectLst/>
                <a:uLnTx/>
                <a:uFillTx/>
                <a:latin typeface="Changa One"/>
                <a:ea typeface="+mn-ea"/>
                <a:cs typeface="+mn-cs"/>
                <a:hlinkClick r:id="rId8"/>
              </a:rPr>
              <a:t>Cherry Food Center</a:t>
            </a:r>
            <a:br>
              <a:rPr kumimoji="0" lang="en-US" sz="1700" b="0" i="0" u="none" strike="noStrike" kern="1200" cap="none" spc="0" normalizeH="0" baseline="0" noProof="0" dirty="0">
                <a:ln>
                  <a:noFill/>
                </a:ln>
                <a:solidFill>
                  <a:srgbClr val="5ABDD7"/>
                </a:solidFill>
                <a:effectLst/>
                <a:uLnTx/>
                <a:uFillTx/>
                <a:latin typeface="Changa One"/>
                <a:ea typeface="+mn-ea"/>
                <a:cs typeface="+mn-cs"/>
              </a:rPr>
            </a:br>
            <a:r>
              <a:rPr kumimoji="0" lang="en-US" sz="1700" b="0" i="0" u="none" strike="noStrike" kern="1200" cap="none" spc="0" normalizeH="0" baseline="0" noProof="0" dirty="0">
                <a:ln>
                  <a:noFill/>
                </a:ln>
                <a:solidFill>
                  <a:srgbClr val="000000"/>
                </a:solidFill>
                <a:effectLst/>
                <a:uLnTx/>
                <a:uFillTx/>
                <a:latin typeface="Jost"/>
                <a:ea typeface="+mn-ea"/>
                <a:cs typeface="+mn-cs"/>
              </a:rPr>
              <a:t>1230 W. Cherry Street, Milwaukee, WI 53205</a:t>
            </a:r>
          </a:p>
          <a:p>
            <a:endParaRPr lang="en-US" dirty="0"/>
          </a:p>
        </p:txBody>
      </p:sp>
      <p:sp>
        <p:nvSpPr>
          <p:cNvPr id="4" name="Content Placeholder 3">
            <a:extLst>
              <a:ext uri="{FF2B5EF4-FFF2-40B4-BE49-F238E27FC236}">
                <a16:creationId xmlns:a16="http://schemas.microsoft.com/office/drawing/2014/main" id="{7182359E-18C8-39B5-321F-AD9DA3A8249B}"/>
              </a:ext>
            </a:extLst>
          </p:cNvPr>
          <p:cNvSpPr>
            <a:spLocks noGrp="1"/>
          </p:cNvSpPr>
          <p:nvPr>
            <p:ph sz="half" idx="2"/>
          </p:nvPr>
        </p:nvSpPr>
        <p:spPr/>
        <p:txBody>
          <a:bodyPr>
            <a:normAutofit fontScale="92500" lnSpcReduction="20000"/>
          </a:bodyPr>
          <a:lstStyle/>
          <a:p>
            <a:pPr marL="0" indent="0">
              <a:buNone/>
            </a:pPr>
            <a:r>
              <a:rPr lang="en-US" sz="2200" b="1" dirty="0">
                <a:latin typeface="Calibri" panose="020F0502020204030204" pitchFamily="34" charset="0"/>
                <a:ea typeface="Calibri" panose="020F0502020204030204" pitchFamily="34" charset="0"/>
                <a:cs typeface="Calibri" panose="020F0502020204030204" pitchFamily="34" charset="0"/>
                <a:hlinkClick r:id="rId9"/>
              </a:rPr>
              <a:t>COA Youth and Family Centers </a:t>
            </a:r>
            <a:r>
              <a:rPr lang="en-US" sz="2200" dirty="0">
                <a:latin typeface="Calibri" panose="020F0502020204030204" pitchFamily="34" charset="0"/>
                <a:ea typeface="Calibri" panose="020F0502020204030204" pitchFamily="34" charset="0"/>
                <a:cs typeface="Calibri" panose="020F0502020204030204" pitchFamily="34" charset="0"/>
              </a:rPr>
              <a:t>– 2320 W.  W. Burleigh St.:  Food Pantry and Diaper bank serves the 53206-zip code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hlinkClick r:id="rId10"/>
              </a:rPr>
              <a:t>Resources &amp; Beyond</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N. 76th Street </a:t>
            </a:r>
          </a:p>
          <a:p>
            <a:pPr marL="0" indent="0">
              <a:buNone/>
            </a:pPr>
            <a:r>
              <a:rPr lang="en-US" sz="2200" b="1" dirty="0">
                <a:latin typeface="Calibri" panose="020F0502020204030204" pitchFamily="34" charset="0"/>
                <a:ea typeface="Calibri" panose="020F0502020204030204" pitchFamily="34" charset="0"/>
                <a:cs typeface="Calibri" panose="020F0502020204030204" pitchFamily="34" charset="0"/>
                <a:hlinkClick r:id="rId11"/>
              </a:rPr>
              <a:t>Somali Resource Center </a:t>
            </a:r>
            <a:r>
              <a:rPr lang="en-US" sz="1900" dirty="0">
                <a:solidFill>
                  <a:prstClr val="black"/>
                </a:solidFill>
                <a:latin typeface="Calibri" panose="020F0502020204030204" pitchFamily="34" charset="0"/>
                <a:ea typeface="Calibri" panose="020F0502020204030204" pitchFamily="34" charset="0"/>
                <a:cs typeface="Calibri" panose="020F0502020204030204" pitchFamily="34" charset="0"/>
              </a:rPr>
              <a:t>1020 W. Historical Michelle St. Basement STE #3 </a:t>
            </a:r>
            <a:br>
              <a:rPr lang="en-US" sz="19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1900" dirty="0">
                <a:solidFill>
                  <a:prstClr val="black"/>
                </a:solidFill>
                <a:latin typeface="Calibri" panose="020F0502020204030204" pitchFamily="34" charset="0"/>
                <a:ea typeface="Calibri" panose="020F0502020204030204" pitchFamily="34" charset="0"/>
                <a:cs typeface="Calibri" panose="020F0502020204030204" pitchFamily="34" charset="0"/>
              </a:rPr>
              <a:t>O</a:t>
            </a:r>
            <a:r>
              <a:rPr lang="en-US" sz="2200" dirty="0">
                <a:solidFill>
                  <a:prstClr val="black"/>
                </a:solidFill>
                <a:latin typeface="Calibri" panose="020F0502020204030204" pitchFamily="34" charset="0"/>
                <a:ea typeface="Calibri" panose="020F0502020204030204" pitchFamily="34" charset="0"/>
                <a:cs typeface="Calibri" panose="020F0502020204030204" pitchFamily="34" charset="0"/>
              </a:rPr>
              <a:t>ffers Halal food boxes and occasionally halal meat</a:t>
            </a:r>
          </a:p>
          <a:p>
            <a:pPr marL="0" indent="0">
              <a:buNone/>
            </a:pPr>
            <a:r>
              <a:rPr lang="en-US" sz="2200" b="1" u="sng" dirty="0">
                <a:latin typeface="Calibri" panose="020F0502020204030204" pitchFamily="34" charset="0"/>
                <a:ea typeface="Calibri" panose="020F0502020204030204" pitchFamily="34" charset="0"/>
                <a:cs typeface="Calibri" panose="020F0502020204030204" pitchFamily="34" charset="0"/>
                <a:hlinkClick r:id="rId12"/>
              </a:rPr>
              <a:t>Kinship Community Food Center</a:t>
            </a:r>
            <a:r>
              <a:rPr lang="en-US" sz="2200" b="1" u="sng"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St. Casmir’s Church 924 E Clarke St., W</a:t>
            </a:r>
            <a:r>
              <a:rPr lang="en-US" sz="2200" dirty="0">
                <a:latin typeface="Calibri" panose="020F0502020204030204" pitchFamily="34" charset="0"/>
                <a:ea typeface="Calibri" panose="020F0502020204030204" pitchFamily="34" charset="0"/>
                <a:cs typeface="Calibri" panose="020F0502020204030204" pitchFamily="34" charset="0"/>
              </a:rPr>
              <a:t>. Clarke St.  Has some zip code restrictions</a:t>
            </a:r>
          </a:p>
          <a:p>
            <a:pPr marL="0" indent="0">
              <a:buNone/>
            </a:pPr>
            <a:r>
              <a:rPr lang="en-US" sz="2200" b="1" dirty="0">
                <a:latin typeface="Calibri" panose="020F0502020204030204" pitchFamily="34" charset="0"/>
                <a:ea typeface="Calibri" panose="020F0502020204030204" pitchFamily="34" charset="0"/>
                <a:cs typeface="Calibri" panose="020F0502020204030204" pitchFamily="34" charset="0"/>
                <a:hlinkClick r:id="rId13"/>
              </a:rPr>
              <a:t>Milwaukee Community Crossroads</a:t>
            </a:r>
            <a:r>
              <a:rPr lang="en-US" sz="2200" b="1" dirty="0">
                <a:latin typeface="Calibri" panose="020F0502020204030204" pitchFamily="34" charset="0"/>
                <a:ea typeface="Calibri" panose="020F0502020204030204" pitchFamily="34" charset="0"/>
                <a:cs typeface="Calibri" panose="020F0502020204030204" pitchFamily="34" charset="0"/>
              </a:rPr>
              <a:t> </a:t>
            </a:r>
            <a:r>
              <a:rPr lang="en-US" sz="2200" dirty="0">
                <a:latin typeface="Calibri" panose="020F0502020204030204" pitchFamily="34" charset="0"/>
                <a:ea typeface="Calibri" panose="020F0502020204030204" pitchFamily="34" charset="0"/>
                <a:cs typeface="Calibri" panose="020F0502020204030204" pitchFamily="34" charset="0"/>
              </a:rPr>
              <a:t>-</a:t>
            </a:r>
            <a:r>
              <a:rPr lang="en-US" sz="1900" dirty="0">
                <a:latin typeface="Calibri" panose="020F0502020204030204" pitchFamily="34" charset="0"/>
                <a:ea typeface="Calibri" panose="020F0502020204030204" pitchFamily="34" charset="0"/>
                <a:cs typeface="Calibri" panose="020F0502020204030204" pitchFamily="34" charset="0"/>
              </a:rPr>
              <a:t>807 S. 14th Street (Back of parking lot) call (414) 902-5391</a:t>
            </a:r>
          </a:p>
          <a:p>
            <a:pPr marL="0" indent="0">
              <a:buNone/>
            </a:pPr>
            <a:r>
              <a:rPr lang="en-US" sz="2200" b="1" dirty="0">
                <a:latin typeface="Calibri" panose="020F0502020204030204" pitchFamily="34" charset="0"/>
                <a:ea typeface="Calibri" panose="020F0502020204030204" pitchFamily="34" charset="0"/>
                <a:cs typeface="Calibri" panose="020F0502020204030204" pitchFamily="34" charset="0"/>
                <a:hlinkClick r:id="rId14"/>
              </a:rPr>
              <a:t>People’s Table</a:t>
            </a:r>
            <a:r>
              <a:rPr lang="en-US" sz="2200" dirty="0">
                <a:latin typeface="Calibri" panose="020F0502020204030204" pitchFamily="34" charset="0"/>
                <a:ea typeface="Calibri" panose="020F0502020204030204" pitchFamily="34" charset="0"/>
                <a:cs typeface="Calibri" panose="020F0502020204030204" pitchFamily="34" charset="0"/>
                <a:hlinkClick r:id="rId14"/>
              </a:rPr>
              <a:t> </a:t>
            </a:r>
            <a:r>
              <a:rPr lang="en-US" sz="2200" dirty="0">
                <a:latin typeface="Calibri" panose="020F0502020204030204" pitchFamily="34" charset="0"/>
                <a:ea typeface="Calibri" panose="020F0502020204030204" pitchFamily="34" charset="0"/>
                <a:cs typeface="Calibri" panose="020F0502020204030204" pitchFamily="34" charset="0"/>
              </a:rPr>
              <a:t>– 1414 W Becher St.</a:t>
            </a:r>
          </a:p>
          <a:p>
            <a:pPr marL="0" indent="0">
              <a:buNone/>
            </a:pPr>
            <a:r>
              <a:rPr lang="en-US" sz="1900" b="1" dirty="0">
                <a:latin typeface="Calibri" panose="020F0502020204030204" pitchFamily="34" charset="0"/>
                <a:ea typeface="Calibri" panose="020F0502020204030204" pitchFamily="34" charset="0"/>
                <a:cs typeface="Calibri" panose="020F0502020204030204" pitchFamily="34" charset="0"/>
                <a:hlinkClick r:id="rId15"/>
              </a:rPr>
              <a:t>Hanan</a:t>
            </a:r>
            <a:r>
              <a:rPr lang="en-US" sz="1900" b="1" dirty="0">
                <a:latin typeface="Calibri" panose="020F0502020204030204" pitchFamily="34" charset="0"/>
                <a:ea typeface="Calibri" panose="020F0502020204030204" pitchFamily="34" charset="0"/>
                <a:cs typeface="Calibri" panose="020F0502020204030204" pitchFamily="34" charset="0"/>
              </a:rPr>
              <a:t> - </a:t>
            </a:r>
            <a:r>
              <a:rPr lang="en-US" sz="1900" dirty="0">
                <a:latin typeface="Calibri" panose="020F0502020204030204" pitchFamily="34" charset="0"/>
                <a:ea typeface="Calibri" panose="020F0502020204030204" pitchFamily="34" charset="0"/>
                <a:cs typeface="Calibri" panose="020F0502020204030204" pitchFamily="34" charset="0"/>
              </a:rPr>
              <a:t>3927 S Howell Avenue,</a:t>
            </a:r>
            <a:br>
              <a:rPr lang="en-US" sz="1900" dirty="0">
                <a:latin typeface="Calibri" panose="020F0502020204030204" pitchFamily="34"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Milwaukee, WI 53207</a:t>
            </a:r>
          </a:p>
          <a:p>
            <a:pPr marL="0" indent="0">
              <a:buNone/>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p>
        </p:txBody>
      </p:sp>
      <p:pic>
        <p:nvPicPr>
          <p:cNvPr id="12" name="Graphic 11" descr="Fruit bowl with solid fill">
            <a:extLst>
              <a:ext uri="{FF2B5EF4-FFF2-40B4-BE49-F238E27FC236}">
                <a16:creationId xmlns:a16="http://schemas.microsoft.com/office/drawing/2014/main" id="{B823F1FD-B50B-C642-8F47-0920837A23FE}"/>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7999658" y="5854700"/>
            <a:ext cx="914400" cy="914400"/>
          </a:xfrm>
          <a:prstGeom prst="rect">
            <a:avLst/>
          </a:prstGeom>
        </p:spPr>
      </p:pic>
      <p:pic>
        <p:nvPicPr>
          <p:cNvPr id="14" name="Graphic 13" descr="Baguette with solid fill">
            <a:extLst>
              <a:ext uri="{FF2B5EF4-FFF2-40B4-BE49-F238E27FC236}">
                <a16:creationId xmlns:a16="http://schemas.microsoft.com/office/drawing/2014/main" id="{DFFCC728-C272-760B-AA10-053BF5B3A2EF}"/>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255116" y="5854700"/>
            <a:ext cx="914400" cy="914400"/>
          </a:xfrm>
          <a:prstGeom prst="rect">
            <a:avLst/>
          </a:prstGeom>
        </p:spPr>
      </p:pic>
      <p:pic>
        <p:nvPicPr>
          <p:cNvPr id="16" name="Graphic 15" descr="Grocery bag with solid fill">
            <a:extLst>
              <a:ext uri="{FF2B5EF4-FFF2-40B4-BE49-F238E27FC236}">
                <a16:creationId xmlns:a16="http://schemas.microsoft.com/office/drawing/2014/main" id="{AD2B3FD0-526E-D8AE-2DB5-649E709193D1}"/>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818058" y="5854700"/>
            <a:ext cx="914400" cy="914400"/>
          </a:xfrm>
          <a:prstGeom prst="rect">
            <a:avLst/>
          </a:prstGeom>
        </p:spPr>
      </p:pic>
    </p:spTree>
    <p:extLst>
      <p:ext uri="{BB962C8B-B14F-4D97-AF65-F5344CB8AC3E}">
        <p14:creationId xmlns:p14="http://schemas.microsoft.com/office/powerpoint/2010/main" val="1285466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293A2-ED8E-3A1F-F8F2-EEF19382BB86}"/>
              </a:ext>
            </a:extLst>
          </p:cNvPr>
          <p:cNvSpPr>
            <a:spLocks noGrp="1"/>
          </p:cNvSpPr>
          <p:nvPr>
            <p:ph type="title"/>
          </p:nvPr>
        </p:nvSpPr>
        <p:spPr/>
        <p:txBody>
          <a:bodyPr/>
          <a:lstStyle/>
          <a:p>
            <a:r>
              <a:rPr lang="en-US" sz="2400" dirty="0"/>
              <a:t>Milwaukee specific:</a:t>
            </a:r>
            <a:br>
              <a:rPr lang="en-US" sz="2800" dirty="0"/>
            </a:br>
            <a:r>
              <a:rPr lang="en-US" sz="4000" dirty="0">
                <a:latin typeface="Trebuchet MS" panose="020B0603020202020204" pitchFamily="34" charset="0"/>
              </a:rPr>
              <a:t>Hunger Task Force</a:t>
            </a:r>
            <a:endParaRPr lang="en-US" sz="4000" dirty="0"/>
          </a:p>
        </p:txBody>
      </p:sp>
      <p:pic>
        <p:nvPicPr>
          <p:cNvPr id="2052" name="Picture 4" descr="Hunger Task Force">
            <a:extLst>
              <a:ext uri="{FF2B5EF4-FFF2-40B4-BE49-F238E27FC236}">
                <a16:creationId xmlns:a16="http://schemas.microsoft.com/office/drawing/2014/main" id="{85CCD625-164F-EDE8-BD81-9AF2EA566E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4758" y="1352227"/>
            <a:ext cx="4742483" cy="207677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B21431DB-143D-D3E9-52C8-433205FE04EB}"/>
              </a:ext>
            </a:extLst>
          </p:cNvPr>
          <p:cNvSpPr txBox="1">
            <a:spLocks/>
          </p:cNvSpPr>
          <p:nvPr/>
        </p:nvSpPr>
        <p:spPr>
          <a:xfrm>
            <a:off x="718457" y="3943863"/>
            <a:ext cx="10635343" cy="20767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Hunger Task Force is the food bank that covers the Milwaukee area.</a:t>
            </a:r>
          </a:p>
          <a:p>
            <a:pPr lvl="1"/>
            <a:r>
              <a:rPr lang="en-US" dirty="0"/>
              <a:t>If you are in the Milwaukee area, </a:t>
            </a:r>
            <a:r>
              <a:rPr lang="en-US" dirty="0">
                <a:sym typeface="Wingdings" panose="05000000000000000000" pitchFamily="2" charset="2"/>
              </a:rPr>
              <a:t>you should go directly to your resettlement agency. Do NOT go directly to Hunger Task Force. The agency will send your information to Hunger Task Force.</a:t>
            </a:r>
          </a:p>
        </p:txBody>
      </p:sp>
    </p:spTree>
    <p:extLst>
      <p:ext uri="{BB962C8B-B14F-4D97-AF65-F5344CB8AC3E}">
        <p14:creationId xmlns:p14="http://schemas.microsoft.com/office/powerpoint/2010/main" val="3700031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roceries Stock Photos, Images and Backgrounds for Free Download">
            <a:extLst>
              <a:ext uri="{FF2B5EF4-FFF2-40B4-BE49-F238E27FC236}">
                <a16:creationId xmlns:a16="http://schemas.microsoft.com/office/drawing/2014/main" id="{BBBBAE3B-A84D-9D5D-CE8E-A0E8E9F06405}"/>
              </a:ext>
            </a:extLst>
          </p:cNvPr>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1999" cy="73728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6687548-71D0-120B-9F1A-702DFFF6890E}"/>
              </a:ext>
            </a:extLst>
          </p:cNvPr>
          <p:cNvSpPr txBox="1"/>
          <p:nvPr/>
        </p:nvSpPr>
        <p:spPr>
          <a:xfrm>
            <a:off x="1069145" y="211016"/>
            <a:ext cx="9868471" cy="707886"/>
          </a:xfrm>
          <a:prstGeom prst="rect">
            <a:avLst/>
          </a:prstGeom>
          <a:noFill/>
        </p:spPr>
        <p:txBody>
          <a:bodyPr wrap="none" rtlCol="0">
            <a:spAutoFit/>
          </a:bodyPr>
          <a:lstStyle/>
          <a:p>
            <a:r>
              <a:rPr lang="en-US" sz="4000" dirty="0">
                <a:latin typeface="Trebuchet MS" panose="020B0603020202020204" pitchFamily="34" charset="0"/>
              </a:rPr>
              <a:t>Video on Accessing Your Local Food Pantry</a:t>
            </a:r>
          </a:p>
        </p:txBody>
      </p:sp>
      <p:sp>
        <p:nvSpPr>
          <p:cNvPr id="3" name="TextBox 2">
            <a:extLst>
              <a:ext uri="{FF2B5EF4-FFF2-40B4-BE49-F238E27FC236}">
                <a16:creationId xmlns:a16="http://schemas.microsoft.com/office/drawing/2014/main" id="{B5D00F73-3DC6-489B-8BBF-1D797DA6A192}"/>
              </a:ext>
            </a:extLst>
          </p:cNvPr>
          <p:cNvSpPr txBox="1"/>
          <p:nvPr/>
        </p:nvSpPr>
        <p:spPr>
          <a:xfrm>
            <a:off x="1185939" y="948690"/>
            <a:ext cx="9634882" cy="5909310"/>
          </a:xfrm>
          <a:prstGeom prst="rect">
            <a:avLst/>
          </a:prstGeom>
          <a:no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Catholic Charities of Milwaukee created videos that explain how families can access free groceries through local food pantries, what to expect during a visit, what to bring, and information about halal food options in Milwaukee. The links to specific languages the video is offered in are below.</a:t>
            </a:r>
          </a:p>
          <a:p>
            <a:r>
              <a:rPr lang="en-US" sz="2400" u="sng" dirty="0">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Arabic</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Burmese</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Dari</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English</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Karen</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Pashto</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Rohingya</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10">
                  <a:extLst>
                    <a:ext uri="{A12FA001-AC4F-418D-AE19-62706E023703}">
                      <ahyp:hlinkClr xmlns:ahyp="http://schemas.microsoft.com/office/drawing/2018/hyperlinkcolor" val="tx"/>
                    </a:ext>
                  </a:extLst>
                </a:hlinkClick>
              </a:rPr>
              <a:t>Somali</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11">
                  <a:extLst>
                    <a:ext uri="{A12FA001-AC4F-418D-AE19-62706E023703}">
                      <ahyp:hlinkClr xmlns:ahyp="http://schemas.microsoft.com/office/drawing/2018/hyperlinkcolor" val="tx"/>
                    </a:ext>
                  </a:extLst>
                </a:hlinkClick>
              </a:rPr>
              <a:t>Spanish</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12">
                  <a:extLst>
                    <a:ext uri="{A12FA001-AC4F-418D-AE19-62706E023703}">
                      <ahyp:hlinkClr xmlns:ahyp="http://schemas.microsoft.com/office/drawing/2018/hyperlinkcolor" val="tx"/>
                    </a:ext>
                  </a:extLst>
                </a:hlinkClick>
              </a:rPr>
              <a:t>Swahili</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u="sng" dirty="0">
                <a:latin typeface="Calibri" panose="020F0502020204030204" pitchFamily="34" charset="0"/>
                <a:ea typeface="Calibri" panose="020F0502020204030204" pitchFamily="34" charset="0"/>
                <a:cs typeface="Calibri" panose="020F0502020204030204" pitchFamily="34" charset="0"/>
                <a:hlinkClick r:id="rId13">
                  <a:extLst>
                    <a:ext uri="{A12FA001-AC4F-418D-AE19-62706E023703}">
                      <ahyp:hlinkClr xmlns:ahyp="http://schemas.microsoft.com/office/drawing/2018/hyperlinkcolor" val="tx"/>
                    </a:ext>
                  </a:extLst>
                </a:hlinkClick>
              </a:rPr>
              <a:t>Ukrainian</a:t>
            </a:r>
            <a:endParaRPr lang="en-US" sz="24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1206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E82D4-ABB9-AA28-E972-A887EFE481D3}"/>
              </a:ext>
            </a:extLst>
          </p:cNvPr>
          <p:cNvSpPr>
            <a:spLocks noGrp="1"/>
          </p:cNvSpPr>
          <p:nvPr>
            <p:ph type="title"/>
          </p:nvPr>
        </p:nvSpPr>
        <p:spPr>
          <a:xfrm>
            <a:off x="838200" y="154109"/>
            <a:ext cx="10515600" cy="1325563"/>
          </a:xfrm>
        </p:spPr>
        <p:txBody>
          <a:bodyPr>
            <a:normAutofit fontScale="90000"/>
          </a:bodyPr>
          <a:lstStyle/>
          <a:p>
            <a:r>
              <a:rPr lang="en-US" sz="2400" dirty="0">
                <a:latin typeface="Trebuchet MS" panose="020B0603020202020204" pitchFamily="34" charset="0"/>
              </a:rPr>
              <a:t>Still available:</a:t>
            </a:r>
            <a:br>
              <a:rPr lang="en-US" sz="2400" dirty="0">
                <a:latin typeface="Trebuchet MS" panose="020B0603020202020204" pitchFamily="34" charset="0"/>
              </a:rPr>
            </a:br>
            <a:r>
              <a:rPr lang="en-US" dirty="0">
                <a:latin typeface="Trebuchet MS" panose="020B0603020202020204" pitchFamily="34" charset="0"/>
              </a:rPr>
              <a:t>Free Breakfast and Lunch at Public School</a:t>
            </a:r>
          </a:p>
        </p:txBody>
      </p:sp>
      <p:sp>
        <p:nvSpPr>
          <p:cNvPr id="3" name="Content Placeholder 2">
            <a:extLst>
              <a:ext uri="{FF2B5EF4-FFF2-40B4-BE49-F238E27FC236}">
                <a16:creationId xmlns:a16="http://schemas.microsoft.com/office/drawing/2014/main" id="{D9824482-83EE-7455-1DE3-62E907A1F5ED}"/>
              </a:ext>
            </a:extLst>
          </p:cNvPr>
          <p:cNvSpPr>
            <a:spLocks noGrp="1"/>
          </p:cNvSpPr>
          <p:nvPr>
            <p:ph sz="half" idx="1"/>
          </p:nvPr>
        </p:nvSpPr>
        <p:spPr>
          <a:xfrm>
            <a:off x="914400" y="1587839"/>
            <a:ext cx="5181600" cy="4351338"/>
          </a:xfrm>
        </p:spPr>
        <p:txBody>
          <a:bodyPr/>
          <a:lstStyle/>
          <a:p>
            <a:pPr marL="0" indent="0">
              <a:buNone/>
            </a:pPr>
            <a:r>
              <a:rPr lang="en-US" b="1" dirty="0">
                <a:latin typeface="Calibri" panose="020F0502020204030204" pitchFamily="34" charset="0"/>
                <a:ea typeface="Calibri" panose="020F0502020204030204" pitchFamily="34" charset="0"/>
                <a:cs typeface="Calibri" panose="020F0502020204030204" pitchFamily="34" charset="0"/>
              </a:rPr>
              <a:t>“Healthy Meals, Healthy Kids” </a:t>
            </a:r>
            <a:r>
              <a:rPr lang="en-US" dirty="0">
                <a:latin typeface="Calibri" panose="020F0502020204030204" pitchFamily="34" charset="0"/>
                <a:ea typeface="Calibri" panose="020F0502020204030204" pitchFamily="34" charset="0"/>
                <a:cs typeface="Calibri" panose="020F0502020204030204" pitchFamily="34" charset="0"/>
                <a:hlinkClick r:id="rId2"/>
              </a:rPr>
              <a:t>Public schools will continue to provide free meals to enrolled children</a:t>
            </a: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Milwaukee Public School</a:t>
            </a:r>
          </a:p>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All students in MPS district receive free breakfast and lunch though the Community Eligibility Provision.</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5" name="Content Placeholder 4">
            <a:extLst>
              <a:ext uri="{FF2B5EF4-FFF2-40B4-BE49-F238E27FC236}">
                <a16:creationId xmlns:a16="http://schemas.microsoft.com/office/drawing/2014/main" id="{B0CB01CD-6CA8-3B2F-5AB9-A3E8AB3E1BAF}"/>
              </a:ext>
            </a:extLst>
          </p:cNvPr>
          <p:cNvPicPr>
            <a:picLocks noGrp="1" noChangeAspect="1"/>
          </p:cNvPicPr>
          <p:nvPr>
            <p:ph sz="half" idx="2"/>
          </p:nvPr>
        </p:nvPicPr>
        <p:blipFill>
          <a:blip r:embed="rId3"/>
          <a:stretch>
            <a:fillRect/>
          </a:stretch>
        </p:blipFill>
        <p:spPr>
          <a:xfrm>
            <a:off x="6303159" y="1825625"/>
            <a:ext cx="4767485" cy="3158002"/>
          </a:xfrm>
          <a:prstGeom prst="rect">
            <a:avLst/>
          </a:prstGeom>
        </p:spPr>
      </p:pic>
      <p:pic>
        <p:nvPicPr>
          <p:cNvPr id="7" name="Picture 6">
            <a:extLst>
              <a:ext uri="{FF2B5EF4-FFF2-40B4-BE49-F238E27FC236}">
                <a16:creationId xmlns:a16="http://schemas.microsoft.com/office/drawing/2014/main" id="{6D9DD3AF-6B78-CF98-CA99-B5ADC06B81D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58097" y="4983627"/>
            <a:ext cx="3657607" cy="1911100"/>
          </a:xfrm>
          <a:prstGeom prst="rect">
            <a:avLst/>
          </a:prstGeom>
        </p:spPr>
      </p:pic>
    </p:spTree>
    <p:extLst>
      <p:ext uri="{BB962C8B-B14F-4D97-AF65-F5344CB8AC3E}">
        <p14:creationId xmlns:p14="http://schemas.microsoft.com/office/powerpoint/2010/main" val="35903261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666</TotalTime>
  <Words>2347</Words>
  <Application>Microsoft Office PowerPoint</Application>
  <PresentationFormat>Widescreen</PresentationFormat>
  <Paragraphs>255</Paragraphs>
  <Slides>34</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Aptos Display</vt:lpstr>
      <vt:lpstr>Arial</vt:lpstr>
      <vt:lpstr>Calibri</vt:lpstr>
      <vt:lpstr>Calidbri</vt:lpstr>
      <vt:lpstr>Changa One</vt:lpstr>
      <vt:lpstr>Jost</vt:lpstr>
      <vt:lpstr>Trebuchet MS</vt:lpstr>
      <vt:lpstr>Wingdings</vt:lpstr>
      <vt:lpstr>Office Theme</vt:lpstr>
      <vt:lpstr>Medicaid and FoodShare Changes and Next Steps</vt:lpstr>
      <vt:lpstr>PowerPoint Presentation</vt:lpstr>
      <vt:lpstr>Medicaid Changes October 1, 2026.</vt:lpstr>
      <vt:lpstr>Remain on Medicaid </vt:lpstr>
      <vt:lpstr>Medicaid Changes October 1, 2026.</vt:lpstr>
      <vt:lpstr>Medicaid Changes</vt:lpstr>
      <vt:lpstr>If no action is taken, what does no Medicaid insurance mean?  </vt:lpstr>
      <vt:lpstr>PowerPoint Presentation</vt:lpstr>
      <vt:lpstr>Medicaid – Loss of Insurance Next Steps </vt:lpstr>
      <vt:lpstr>Vaccine Availability at Your Health Department?</vt:lpstr>
      <vt:lpstr>Medicaid– Loss of Insurance Next Steps?  </vt:lpstr>
      <vt:lpstr>If I am losing MA 10/1/2026,  what can I do?</vt:lpstr>
      <vt:lpstr>Medicaid – Loss of Insurance Next Steps</vt:lpstr>
      <vt:lpstr>PowerPoint Presentation</vt:lpstr>
      <vt:lpstr>PowerPoint Presentation</vt:lpstr>
      <vt:lpstr>Medicaid – Loss of Insurance Next Steps</vt:lpstr>
      <vt:lpstr>PowerPoint Presentation</vt:lpstr>
      <vt:lpstr>Milwaukee specific: Aurora Walkers Point Community Clinic (AWPCC) – Free Clinic</vt:lpstr>
      <vt:lpstr>Milwaukee specific: AWPCC</vt:lpstr>
      <vt:lpstr>Milwaukee specific: Muslim Community Health Center (MCHC) – FQHC Look Alike</vt:lpstr>
      <vt:lpstr>Milwaukee specific: MCHC - FQHC Look Alike</vt:lpstr>
      <vt:lpstr>More options for care…</vt:lpstr>
      <vt:lpstr>PowerPoint Presentation</vt:lpstr>
      <vt:lpstr>PowerPoint Presentation</vt:lpstr>
      <vt:lpstr>Video on Medicaid Changes</vt:lpstr>
      <vt:lpstr>Medicaid Loss - How to help pay for medications?</vt:lpstr>
      <vt:lpstr>Medicaid Loss - How to help pay for medications?</vt:lpstr>
      <vt:lpstr>FoodShare – What is changing?</vt:lpstr>
      <vt:lpstr>FoodShare loss of benefits: State Web Pages </vt:lpstr>
      <vt:lpstr>FoodShare – loss What to do? </vt:lpstr>
      <vt:lpstr>Milwaukee specific: Food Resources in the Milwaukee Area</vt:lpstr>
      <vt:lpstr>Milwaukee specific: Hunger Task Force</vt:lpstr>
      <vt:lpstr>PowerPoint Presentation</vt:lpstr>
      <vt:lpstr>Still available: Free Breakfast and Lunch at Public School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Tsering, Savitri - DCF</dc:creator>
  <cp:lastModifiedBy>Tsering, Savitri - DCF</cp:lastModifiedBy>
  <cp:revision>11</cp:revision>
  <dcterms:created xsi:type="dcterms:W3CDTF">2026-07-23T15:07:14Z</dcterms:created>
  <dcterms:modified xsi:type="dcterms:W3CDTF">2026-08-28T18:26:03Z</dcterms:modified>
</cp:coreProperties>
</file>